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70" r:id="rId12"/>
    <p:sldId id="268" r:id="rId13"/>
    <p:sldId id="269" r:id="rId14"/>
    <p:sldId id="267" r:id="rId15"/>
    <p:sldId id="271" r:id="rId16"/>
    <p:sldId id="272" r:id="rId17"/>
    <p:sldId id="273" r:id="rId18"/>
    <p:sldId id="274" r:id="rId19"/>
    <p:sldId id="275" r:id="rId20"/>
    <p:sldId id="2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B8ED3C-1330-4B30-869C-A09476F03108}"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B6F1AF5-C17C-4268-AD63-249466F9A91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8ED3C-1330-4B30-869C-A09476F03108}"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F1AF5-C17C-4268-AD63-249466F9A9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8ED3C-1330-4B30-869C-A09476F03108}"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F1AF5-C17C-4268-AD63-249466F9A91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B8ED3C-1330-4B30-869C-A09476F03108}"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F1AF5-C17C-4268-AD63-249466F9A91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1B8ED3C-1330-4B30-869C-A09476F03108}" type="datetimeFigureOut">
              <a:rPr lang="en-US" smtClean="0"/>
              <a:t>12/10/2013</a:t>
            </a:fld>
            <a:endParaRPr lang="en-US"/>
          </a:p>
        </p:txBody>
      </p:sp>
      <p:sp>
        <p:nvSpPr>
          <p:cNvPr id="8" name="Slide Number Placeholder 7"/>
          <p:cNvSpPr>
            <a:spLocks noGrp="1"/>
          </p:cNvSpPr>
          <p:nvPr>
            <p:ph type="sldNum" sz="quarter" idx="11"/>
          </p:nvPr>
        </p:nvSpPr>
        <p:spPr/>
        <p:txBody>
          <a:bodyPr/>
          <a:lstStyle/>
          <a:p>
            <a:fld id="{4B6F1AF5-C17C-4268-AD63-249466F9A91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B8ED3C-1330-4B30-869C-A09476F03108}" type="datetimeFigureOut">
              <a:rPr lang="en-US" smtClean="0"/>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F1AF5-C17C-4268-AD63-249466F9A91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B8ED3C-1330-4B30-869C-A09476F03108}" type="datetimeFigureOut">
              <a:rPr lang="en-US" smtClean="0"/>
              <a:t>12/10/2013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F1AF5-C17C-4268-AD63-249466F9A91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B8ED3C-1330-4B30-869C-A09476F03108}" type="datetimeFigureOut">
              <a:rPr lang="en-US" smtClean="0"/>
              <a:t>12/10/2013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F1AF5-C17C-4268-AD63-249466F9A91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8ED3C-1330-4B30-869C-A09476F03108}" type="datetimeFigureOut">
              <a:rPr lang="en-US" smtClean="0"/>
              <a:t>12/10/2013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F1AF5-C17C-4268-AD63-249466F9A9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8ED3C-1330-4B30-869C-A09476F03108}" type="datetimeFigureOut">
              <a:rPr lang="en-US" smtClean="0"/>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F1AF5-C17C-4268-AD63-249466F9A91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8ED3C-1330-4B30-869C-A09476F03108}" type="datetimeFigureOut">
              <a:rPr lang="en-US" smtClean="0"/>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B6F1AF5-C17C-4268-AD63-249466F9A919}"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1B8ED3C-1330-4B30-869C-A09476F03108}" type="datetimeFigureOut">
              <a:rPr lang="en-US" smtClean="0"/>
              <a:t>12/10/2013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4B6F1AF5-C17C-4268-AD63-249466F9A919}"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Chapter 4: Applications of derivatives</a:t>
            </a:r>
            <a:endParaRPr lang="en-US" sz="6000" dirty="0"/>
          </a:p>
        </p:txBody>
      </p:sp>
      <p:sp>
        <p:nvSpPr>
          <p:cNvPr id="3" name="Subtitle 2"/>
          <p:cNvSpPr>
            <a:spLocks noGrp="1"/>
          </p:cNvSpPr>
          <p:nvPr>
            <p:ph type="subTitle" idx="1"/>
          </p:nvPr>
        </p:nvSpPr>
        <p:spPr/>
        <p:txBody>
          <a:bodyPr/>
          <a:lstStyle/>
          <a:p>
            <a:r>
              <a:rPr lang="en-US" dirty="0" smtClean="0"/>
              <a:t>Brought to you by DG “Bad-boy” Kim</a:t>
            </a:r>
            <a:endParaRPr lang="en-US" dirty="0"/>
          </a:p>
        </p:txBody>
      </p:sp>
      <p:sp>
        <p:nvSpPr>
          <p:cNvPr id="4" name="TextBox 3"/>
          <p:cNvSpPr txBox="1"/>
          <p:nvPr/>
        </p:nvSpPr>
        <p:spPr>
          <a:xfrm>
            <a:off x="2286000" y="337066"/>
            <a:ext cx="2209800" cy="400110"/>
          </a:xfrm>
          <a:prstGeom prst="rect">
            <a:avLst/>
          </a:prstGeom>
          <a:noFill/>
        </p:spPr>
        <p:txBody>
          <a:bodyPr wrap="square" rtlCol="0">
            <a:spAutoFit/>
          </a:bodyPr>
          <a:lstStyle/>
          <a:p>
            <a:r>
              <a:rPr lang="en-US" sz="2000" dirty="0" smtClean="0">
                <a:latin typeface="Comic Sans MS" panose="030F0702030302020204" pitchFamily="66" charset="0"/>
              </a:rPr>
              <a:t>much calculus</a:t>
            </a:r>
            <a:endParaRPr lang="en-US" sz="2000" dirty="0">
              <a:latin typeface="Comic Sans MS" panose="030F0702030302020204" pitchFamily="66" charset="0"/>
            </a:endParaRPr>
          </a:p>
        </p:txBody>
      </p:sp>
      <p:sp>
        <p:nvSpPr>
          <p:cNvPr id="6" name="TextBox 5"/>
          <p:cNvSpPr txBox="1"/>
          <p:nvPr/>
        </p:nvSpPr>
        <p:spPr>
          <a:xfrm>
            <a:off x="4225636" y="5650468"/>
            <a:ext cx="4953000" cy="400110"/>
          </a:xfrm>
          <a:prstGeom prst="rect">
            <a:avLst/>
          </a:prstGeom>
          <a:noFill/>
        </p:spPr>
        <p:txBody>
          <a:bodyPr wrap="square" rtlCol="0">
            <a:spAutoFit/>
          </a:bodyPr>
          <a:lstStyle/>
          <a:p>
            <a:r>
              <a:rPr lang="en-US" sz="2000" dirty="0" smtClean="0">
                <a:latin typeface="Comic Sans MS" panose="030F0702030302020204" pitchFamily="66" charset="0"/>
              </a:rPr>
              <a:t>such amaze</a:t>
            </a:r>
            <a:endParaRPr lang="en-US" sz="2000" dirty="0">
              <a:latin typeface="Comic Sans MS" panose="030F0702030302020204" pitchFamily="66" charset="0"/>
            </a:endParaRPr>
          </a:p>
        </p:txBody>
      </p:sp>
      <p:sp>
        <p:nvSpPr>
          <p:cNvPr id="7" name="TextBox 6"/>
          <p:cNvSpPr txBox="1"/>
          <p:nvPr/>
        </p:nvSpPr>
        <p:spPr>
          <a:xfrm>
            <a:off x="6702136" y="552510"/>
            <a:ext cx="1333500" cy="400110"/>
          </a:xfrm>
          <a:prstGeom prst="rect">
            <a:avLst/>
          </a:prstGeom>
          <a:noFill/>
        </p:spPr>
        <p:txBody>
          <a:bodyPr wrap="square" rtlCol="0">
            <a:spAutoFit/>
          </a:bodyPr>
          <a:lstStyle/>
          <a:p>
            <a:r>
              <a:rPr lang="en-US" sz="2000" dirty="0" smtClean="0">
                <a:latin typeface="Comic Sans MS" panose="030F0702030302020204" pitchFamily="66" charset="0"/>
              </a:rPr>
              <a:t>wow</a:t>
            </a:r>
            <a:endParaRPr lang="en-US" sz="2000" dirty="0">
              <a:latin typeface="Comic Sans MS" panose="030F0702030302020204" pitchFamily="66" charset="0"/>
            </a:endParaRPr>
          </a:p>
        </p:txBody>
      </p:sp>
      <p:sp>
        <p:nvSpPr>
          <p:cNvPr id="8" name="TextBox 7"/>
          <p:cNvSpPr txBox="1"/>
          <p:nvPr/>
        </p:nvSpPr>
        <p:spPr>
          <a:xfrm>
            <a:off x="457200" y="5291922"/>
            <a:ext cx="5410200" cy="400110"/>
          </a:xfrm>
          <a:prstGeom prst="rect">
            <a:avLst/>
          </a:prstGeom>
          <a:noFill/>
        </p:spPr>
        <p:txBody>
          <a:bodyPr wrap="square" rtlCol="0">
            <a:spAutoFit/>
          </a:bodyPr>
          <a:lstStyle/>
          <a:p>
            <a:r>
              <a:rPr lang="en-US" sz="2000" dirty="0" smtClean="0">
                <a:latin typeface="Comic Sans MS" panose="030F0702030302020204" pitchFamily="66" charset="0"/>
              </a:rPr>
              <a:t>many </a:t>
            </a:r>
            <a:r>
              <a:rPr lang="en-US" sz="2000" dirty="0" err="1" smtClean="0">
                <a:latin typeface="Comic Sans MS" panose="030F0702030302020204" pitchFamily="66" charset="0"/>
              </a:rPr>
              <a:t>derivativ</a:t>
            </a:r>
            <a:endParaRPr lang="en-US" sz="2000" dirty="0">
              <a:latin typeface="Comic Sans MS" panose="030F0702030302020204" pitchFamily="66" charset="0"/>
            </a:endParaRPr>
          </a:p>
        </p:txBody>
      </p:sp>
    </p:spTree>
    <p:extLst>
      <p:ext uri="{BB962C8B-B14F-4D97-AF65-F5344CB8AC3E}">
        <p14:creationId xmlns:p14="http://schemas.microsoft.com/office/powerpoint/2010/main" val="405328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err="1" smtClean="0"/>
              <a:t>Vier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Take the derivative of the resulting function and find where it equals zero.</a:t>
                </a:r>
              </a:p>
              <a:p>
                <a:endParaRPr lang="en-US" dirty="0" smtClean="0"/>
              </a:p>
              <a:p>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𝐴</m:t>
                          </m:r>
                        </m:e>
                        <m:sup>
                          <m:r>
                            <a:rPr lang="en-US" b="0" i="1" smtClean="0">
                              <a:latin typeface="Cambria Math"/>
                            </a:rPr>
                            <m:t>′</m:t>
                          </m:r>
                        </m:sup>
                      </m:sSup>
                      <m:r>
                        <a:rPr lang="en-US" b="0" i="1" smtClean="0">
                          <a:latin typeface="Cambria Math"/>
                        </a:rPr>
                        <m:t>=500−4</m:t>
                      </m:r>
                      <m:r>
                        <a:rPr lang="en-US" b="0" i="1" smtClean="0">
                          <a:latin typeface="Cambria Math"/>
                        </a:rPr>
                        <m:t>𝑦</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0=500−4</m:t>
                      </m:r>
                      <m:r>
                        <a:rPr lang="en-US" b="0" i="1" smtClean="0">
                          <a:latin typeface="Cambria Math"/>
                        </a:rPr>
                        <m:t>𝑦</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4</m:t>
                      </m:r>
                      <m:r>
                        <a:rPr lang="en-US" b="0" i="1" smtClean="0">
                          <a:latin typeface="Cambria Math"/>
                        </a:rPr>
                        <m:t>𝑦</m:t>
                      </m:r>
                      <m:r>
                        <a:rPr lang="en-US" b="0" i="1" smtClean="0">
                          <a:latin typeface="Cambria Math"/>
                        </a:rPr>
                        <m:t>=500</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=125</m:t>
                      </m:r>
                    </m:oMath>
                  </m:oMathPara>
                </a14:m>
                <a:endParaRPr lang="en-US" b="0" dirty="0" smtClean="0"/>
              </a:p>
              <a:p>
                <a:r>
                  <a:rPr lang="en-US" dirty="0" smtClean="0"/>
                  <a:t>As a result, </a:t>
                </a:r>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=250</m:t>
                      </m:r>
                    </m:oMath>
                  </m:oMathPara>
                </a14:m>
                <a:endParaRPr lang="en-US"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00" t="-558" r="-240"/>
                </a:stretch>
              </a:blipFill>
            </p:spPr>
            <p:txBody>
              <a:bodyPr/>
              <a:lstStyle/>
              <a:p>
                <a:r>
                  <a:rPr lang="en-US">
                    <a:noFill/>
                  </a:rPr>
                  <a:t> </a:t>
                </a:r>
              </a:p>
            </p:txBody>
          </p:sp>
        </mc:Fallback>
      </mc:AlternateContent>
    </p:spTree>
    <p:extLst>
      <p:ext uri="{BB962C8B-B14F-4D97-AF65-F5344CB8AC3E}">
        <p14:creationId xmlns:p14="http://schemas.microsoft.com/office/powerpoint/2010/main" val="2324246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1371600"/>
          </a:xfrm>
        </p:spPr>
        <p:txBody>
          <a:bodyPr/>
          <a:lstStyle/>
          <a:p>
            <a:r>
              <a:rPr lang="en-US" dirty="0" smtClean="0"/>
              <a:t>So that wasn’t too hard</a:t>
            </a:r>
            <a:endParaRPr lang="en-US" dirty="0"/>
          </a:p>
        </p:txBody>
      </p:sp>
      <p:sp>
        <p:nvSpPr>
          <p:cNvPr id="3" name="Content Placeholder 2"/>
          <p:cNvSpPr>
            <a:spLocks noGrp="1"/>
          </p:cNvSpPr>
          <p:nvPr>
            <p:ph idx="1"/>
          </p:nvPr>
        </p:nvSpPr>
        <p:spPr/>
        <p:txBody>
          <a:bodyPr/>
          <a:lstStyle/>
          <a:p>
            <a:r>
              <a:rPr lang="en-US" dirty="0" smtClean="0"/>
              <a:t>So let’s do one more example</a:t>
            </a:r>
            <a:r>
              <a:rPr lang="en-US" dirty="0" smtClean="0"/>
              <a:t>!</a:t>
            </a:r>
          </a:p>
          <a:p>
            <a:endParaRPr lang="en-US" dirty="0"/>
          </a:p>
          <a:p>
            <a:r>
              <a:rPr lang="en-US" dirty="0" smtClean="0"/>
              <a:t>Find the greatest area of a rectangle that can be inscribed inside a circle of radius 4? (Use </a:t>
            </a:r>
            <a:r>
              <a:rPr lang="en-US" smtClean="0"/>
              <a:t>a Cartesian Plane)</a:t>
            </a:r>
            <a:endParaRPr lang="en-US" dirty="0"/>
          </a:p>
        </p:txBody>
      </p:sp>
    </p:spTree>
    <p:extLst>
      <p:ext uri="{BB962C8B-B14F-4D97-AF65-F5344CB8AC3E}">
        <p14:creationId xmlns:p14="http://schemas.microsoft.com/office/powerpoint/2010/main" val="198548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Solve it bro</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Identify what you know (or don’t know if </a:t>
                </a:r>
                <a:r>
                  <a:rPr lang="en-US" dirty="0" err="1" smtClean="0"/>
                  <a:t>precalculus</a:t>
                </a:r>
                <a:r>
                  <a:rPr lang="en-US" dirty="0" smtClean="0"/>
                  <a:t> conic sections just was too boring to remember)</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m:t>
                      </m:r>
                      <m:sSup>
                        <m:sSupPr>
                          <m:ctrlPr>
                            <a:rPr lang="en-US" b="0" i="1" smtClean="0">
                              <a:latin typeface="Cambria Math"/>
                            </a:rPr>
                          </m:ctrlPr>
                        </m:sSupPr>
                        <m:e>
                          <m:r>
                            <a:rPr lang="en-US" b="0" i="1" smtClean="0">
                              <a:latin typeface="Cambria Math"/>
                            </a:rPr>
                            <m:t>𝑦</m:t>
                          </m:r>
                        </m:e>
                        <m:sup>
                          <m:r>
                            <a:rPr lang="en-US" b="0" i="1" smtClean="0">
                              <a:latin typeface="Cambria Math"/>
                            </a:rPr>
                            <m:t>2</m:t>
                          </m:r>
                        </m:sup>
                      </m:sSup>
                      <m:r>
                        <a:rPr lang="en-US" b="0" i="1" smtClean="0">
                          <a:latin typeface="Cambria Math"/>
                        </a:rPr>
                        <m:t>=16</m:t>
                      </m:r>
                    </m:oMath>
                  </m:oMathPara>
                </a14:m>
                <a:endParaRPr lang="en-US" b="0" dirty="0" smtClean="0"/>
              </a:p>
              <a:p>
                <a:r>
                  <a:rPr lang="en-US" dirty="0" smtClean="0"/>
                  <a:t>Find an equation that has what you’re looking for in it. (In this case, it’s area)</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=4</m:t>
                      </m:r>
                      <m:r>
                        <a:rPr lang="en-US" b="0" i="1" smtClean="0">
                          <a:latin typeface="Cambria Math"/>
                        </a:rPr>
                        <m:t>𝑥𝑦</m:t>
                      </m:r>
                    </m:oMath>
                  </m:oMathPara>
                </a14:m>
                <a:endParaRPr lang="en-US" b="0" dirty="0" smtClean="0"/>
              </a:p>
              <a:p>
                <a:r>
                  <a:rPr lang="en-US" dirty="0" smtClean="0"/>
                  <a:t>From here, the next step is to substitute one of the variables. Unfortunately, from here it gets slightly </a:t>
                </a:r>
                <a:r>
                  <a:rPr lang="en-US" dirty="0" err="1" smtClean="0"/>
                  <a:t>ugry</a:t>
                </a:r>
                <a:r>
                  <a:rPr lang="en-US" dirty="0" smtClean="0"/>
                  <a:t> and </a:t>
                </a:r>
                <a:r>
                  <a:rPr lang="en-US" dirty="0" err="1" smtClean="0"/>
                  <a:t>disgrusting</a:t>
                </a:r>
                <a:r>
                  <a:rPr lang="en-US" dirty="0" smtClean="0"/>
                  <a:t>.</a:t>
                </a:r>
              </a:p>
              <a:p>
                <a:pPr algn="ct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m:t>
                      </m:r>
                      <m:rad>
                        <m:radPr>
                          <m:degHide m:val="on"/>
                          <m:ctrlPr>
                            <a:rPr lang="en-US" b="0" i="1" smtClean="0">
                              <a:latin typeface="Cambria Math"/>
                            </a:rPr>
                          </m:ctrlPr>
                        </m:radPr>
                        <m:deg/>
                        <m:e>
                          <m:r>
                            <a:rPr lang="en-US" b="0" i="1" smtClean="0">
                              <a:latin typeface="Cambria Math"/>
                            </a:rPr>
                            <m:t>16−</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e>
                      </m:rad>
                    </m:oMath>
                  </m:oMathPara>
                </a14:m>
                <a:endParaRPr lang="en-US" dirty="0" smtClean="0"/>
              </a:p>
              <a:p>
                <a:r>
                  <a:rPr lang="en-US" dirty="0" smtClean="0"/>
                  <a:t>(If you’re confused where that came from, look</a:t>
                </a:r>
                <a:br>
                  <a:rPr lang="en-US" dirty="0" smtClean="0"/>
                </a:br>
                <a:r>
                  <a:rPr lang="en-US" dirty="0" smtClean="0"/>
                  <a:t>at the first equation and see how it was isolated.)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00" t="-558" r="-1520"/>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4876800"/>
            <a:ext cx="2126673" cy="1476108"/>
          </a:xfrm>
          <a:prstGeom prst="rect">
            <a:avLst/>
          </a:prstGeom>
        </p:spPr>
      </p:pic>
    </p:spTree>
    <p:extLst>
      <p:ext uri="{BB962C8B-B14F-4D97-AF65-F5344CB8AC3E}">
        <p14:creationId xmlns:p14="http://schemas.microsoft.com/office/powerpoint/2010/main" val="2997122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math </a:t>
            </a:r>
            <a:r>
              <a:rPr lang="en-US" dirty="0" err="1" smtClean="0"/>
              <a:t>yayz</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smtClean="0"/>
                  <a:t>Okay so let’s substitute y in the area equation.</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=4</m:t>
                      </m:r>
                      <m:r>
                        <a:rPr lang="en-US" b="0" i="1" smtClean="0">
                          <a:latin typeface="Cambria Math"/>
                        </a:rPr>
                        <m:t>𝑥</m:t>
                      </m:r>
                      <m:rad>
                        <m:radPr>
                          <m:degHide m:val="on"/>
                          <m:ctrlPr>
                            <a:rPr lang="en-US" b="0" i="1" smtClean="0">
                              <a:latin typeface="Cambria Math"/>
                            </a:rPr>
                          </m:ctrlPr>
                        </m:radPr>
                        <m:deg/>
                        <m:e>
                          <m:r>
                            <a:rPr lang="en-US" b="0" i="1" smtClean="0">
                              <a:latin typeface="Cambria Math"/>
                            </a:rPr>
                            <m:t>16−</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e>
                      </m:rad>
                    </m:oMath>
                  </m:oMathPara>
                </a14:m>
                <a:endParaRPr lang="en-US" b="0" dirty="0" smtClean="0"/>
              </a:p>
              <a:p>
                <a:r>
                  <a:rPr lang="en-US" dirty="0" err="1" smtClean="0"/>
                  <a:t>Swiper</a:t>
                </a:r>
                <a:r>
                  <a:rPr lang="en-US" dirty="0" smtClean="0"/>
                  <a:t> no swiping! You pull out your derivatives table from your backpack and see that you need to use the product rule/chain rule.</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𝐴</m:t>
                          </m:r>
                        </m:e>
                        <m:sup>
                          <m:r>
                            <a:rPr lang="en-US" b="0" i="1" smtClean="0">
                              <a:latin typeface="Cambria Math"/>
                            </a:rPr>
                            <m:t>′</m:t>
                          </m:r>
                        </m:sup>
                      </m:sSup>
                      <m:r>
                        <a:rPr lang="en-US" b="0" i="1" smtClean="0">
                          <a:latin typeface="Cambria Math"/>
                        </a:rPr>
                        <m:t>=</m:t>
                      </m:r>
                      <m:f>
                        <m:fPr>
                          <m:ctrlPr>
                            <a:rPr lang="en-US" b="0" i="1" smtClean="0">
                              <a:latin typeface="Cambria Math"/>
                            </a:rPr>
                          </m:ctrlPr>
                        </m:fPr>
                        <m:num>
                          <m:r>
                            <a:rPr lang="en-US" b="0" i="1" smtClean="0">
                              <a:latin typeface="Cambria Math"/>
                            </a:rPr>
                            <m:t>−4</m:t>
                          </m:r>
                          <m:r>
                            <a:rPr lang="en-US" b="0" i="1" smtClean="0">
                              <a:latin typeface="Cambria Math"/>
                            </a:rPr>
                            <m:t>𝑥</m:t>
                          </m:r>
                        </m:num>
                        <m:den>
                          <m:rad>
                            <m:radPr>
                              <m:degHide m:val="on"/>
                              <m:ctrlPr>
                                <a:rPr lang="en-US" b="0" i="1" smtClean="0">
                                  <a:latin typeface="Cambria Math"/>
                                </a:rPr>
                              </m:ctrlPr>
                            </m:radPr>
                            <m:deg/>
                            <m:e>
                              <m:r>
                                <a:rPr lang="en-US" b="0" i="1" smtClean="0">
                                  <a:latin typeface="Cambria Math"/>
                                </a:rPr>
                                <m:t>16−</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e>
                          </m:rad>
                        </m:den>
                      </m:f>
                      <m:r>
                        <a:rPr lang="en-US" b="0" i="1" smtClean="0">
                          <a:latin typeface="Cambria Math"/>
                        </a:rPr>
                        <m:t>+4</m:t>
                      </m:r>
                      <m:rad>
                        <m:radPr>
                          <m:degHide m:val="on"/>
                          <m:ctrlPr>
                            <a:rPr lang="en-US" b="0" i="1" smtClean="0">
                              <a:latin typeface="Cambria Math"/>
                            </a:rPr>
                          </m:ctrlPr>
                        </m:radPr>
                        <m:deg/>
                        <m:e>
                          <m:r>
                            <a:rPr lang="en-US" b="0" i="1" smtClean="0">
                              <a:latin typeface="Cambria Math"/>
                            </a:rPr>
                            <m:t>16−</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e>
                      </m:rad>
                    </m:oMath>
                  </m:oMathPara>
                </a14:m>
                <a:endParaRPr lang="en-US" b="0" dirty="0" smtClean="0"/>
              </a:p>
              <a:p>
                <a:r>
                  <a:rPr lang="en-US" dirty="0" smtClean="0"/>
                  <a:t>When you solve that nightmare, you get </a:t>
                </a:r>
                <a14:m>
                  <m:oMath xmlns:m="http://schemas.openxmlformats.org/officeDocument/2006/math">
                    <m:r>
                      <a:rPr lang="en-US" b="0" i="1" smtClean="0">
                        <a:latin typeface="Cambria Math"/>
                      </a:rPr>
                      <m:t>𝑥</m:t>
                    </m:r>
                    <m:r>
                      <a:rPr lang="en-US" b="0" i="1" smtClean="0">
                        <a:latin typeface="Cambria Math"/>
                      </a:rPr>
                      <m:t>=2</m:t>
                    </m:r>
                    <m:rad>
                      <m:radPr>
                        <m:degHide m:val="on"/>
                        <m:ctrlPr>
                          <a:rPr lang="en-US" b="0" i="1" smtClean="0">
                            <a:latin typeface="Cambria Math"/>
                          </a:rPr>
                        </m:ctrlPr>
                      </m:radPr>
                      <m:deg/>
                      <m:e>
                        <m:r>
                          <a:rPr lang="en-US" b="0" i="1" smtClean="0">
                            <a:latin typeface="Cambria Math"/>
                          </a:rPr>
                          <m:t>2</m:t>
                        </m:r>
                      </m:e>
                    </m:rad>
                  </m:oMath>
                </a14:m>
                <a:r>
                  <a:rPr lang="en-US" dirty="0" smtClean="0"/>
                  <a:t>. Substitute that stuff back into the problem, and you’ll get an area of 32.</a:t>
                </a:r>
                <a:endParaRPr lang="en-US" b="0" dirty="0" smtClean="0"/>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2"/>
                <a:stretch>
                  <a:fillRect l="-800" t="-558"/>
                </a:stretch>
              </a:blipFill>
            </p:spPr>
            <p:txBody>
              <a:bodyPr/>
              <a:lstStyle/>
              <a:p>
                <a:r>
                  <a:rPr lang="en-US">
                    <a:noFill/>
                  </a:rPr>
                  <a:t> </a:t>
                </a:r>
              </a:p>
            </p:txBody>
          </p:sp>
        </mc:Fallback>
      </mc:AlternateContent>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5372100"/>
            <a:ext cx="2971800" cy="1485900"/>
          </a:xfrm>
          <a:prstGeom prst="rect">
            <a:avLst/>
          </a:prstGeom>
        </p:spPr>
      </p:pic>
    </p:spTree>
    <p:extLst>
      <p:ext uri="{BB962C8B-B14F-4D97-AF65-F5344CB8AC3E}">
        <p14:creationId xmlns:p14="http://schemas.microsoft.com/office/powerpoint/2010/main" val="95734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Rates</a:t>
            </a:r>
            <a:endParaRPr lang="en-US" dirty="0"/>
          </a:p>
        </p:txBody>
      </p:sp>
      <p:sp>
        <p:nvSpPr>
          <p:cNvPr id="3" name="Content Placeholder 2"/>
          <p:cNvSpPr>
            <a:spLocks noGrp="1"/>
          </p:cNvSpPr>
          <p:nvPr>
            <p:ph idx="1"/>
          </p:nvPr>
        </p:nvSpPr>
        <p:spPr/>
        <p:txBody>
          <a:bodyPr/>
          <a:lstStyle/>
          <a:p>
            <a:r>
              <a:rPr lang="en-US" dirty="0" smtClean="0"/>
              <a:t>Related rates are basically implicit differentiation with respect to time. That means you’re going to have to stick a d-something over d-t on both sides of whatever equation you need to do.</a:t>
            </a:r>
          </a:p>
          <a:p>
            <a:endParaRPr lang="en-US" dirty="0"/>
          </a:p>
          <a:p>
            <a:r>
              <a:rPr lang="en-US" dirty="0" smtClean="0"/>
              <a:t>Here’s the process:</a:t>
            </a:r>
          </a:p>
          <a:p>
            <a:pPr marL="457200" indent="-457200">
              <a:buFont typeface="+mj-lt"/>
              <a:buAutoNum type="arabicPeriod"/>
            </a:pPr>
            <a:r>
              <a:rPr lang="en-US" dirty="0" smtClean="0"/>
              <a:t>Identify your </a:t>
            </a:r>
            <a:r>
              <a:rPr lang="en-US" dirty="0" err="1" smtClean="0"/>
              <a:t>knowns</a:t>
            </a:r>
            <a:r>
              <a:rPr lang="en-US" dirty="0" smtClean="0"/>
              <a:t>, and what you want to know.</a:t>
            </a:r>
          </a:p>
          <a:p>
            <a:pPr marL="457200" indent="-457200">
              <a:buFont typeface="+mj-lt"/>
              <a:buAutoNum type="arabicPeriod"/>
            </a:pPr>
            <a:r>
              <a:rPr lang="en-US" dirty="0" smtClean="0"/>
              <a:t>Find an equation for a rate that you do know.</a:t>
            </a:r>
          </a:p>
          <a:p>
            <a:pPr marL="457200" indent="-457200">
              <a:buFont typeface="+mj-lt"/>
              <a:buAutoNum type="arabicPeriod"/>
            </a:pPr>
            <a:r>
              <a:rPr lang="en-US" dirty="0" smtClean="0"/>
              <a:t>Implicitly differentiate and substitute what you know. You should have only one variable left so it should be solvable.</a:t>
            </a:r>
          </a:p>
          <a:p>
            <a:endParaRPr lang="en-US" dirty="0"/>
          </a:p>
        </p:txBody>
      </p:sp>
    </p:spTree>
    <p:extLst>
      <p:ext uri="{BB962C8B-B14F-4D97-AF65-F5344CB8AC3E}">
        <p14:creationId xmlns:p14="http://schemas.microsoft.com/office/powerpoint/2010/main" val="200606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543800" cy="1371600"/>
          </a:xfrm>
        </p:spPr>
        <p:txBody>
          <a:bodyPr>
            <a:normAutofit/>
          </a:bodyPr>
          <a:lstStyle/>
          <a:p>
            <a:r>
              <a:rPr lang="en-US" dirty="0" smtClean="0"/>
              <a:t>Examples and stuff I guess I don’t know sure</a:t>
            </a:r>
            <a:endParaRPr lang="en-US" dirty="0"/>
          </a:p>
        </p:txBody>
      </p:sp>
      <p:sp>
        <p:nvSpPr>
          <p:cNvPr id="3" name="Content Placeholder 2"/>
          <p:cNvSpPr>
            <a:spLocks noGrp="1"/>
          </p:cNvSpPr>
          <p:nvPr>
            <p:ph idx="1"/>
          </p:nvPr>
        </p:nvSpPr>
        <p:spPr/>
        <p:txBody>
          <a:bodyPr/>
          <a:lstStyle/>
          <a:p>
            <a:r>
              <a:rPr lang="en-US" dirty="0"/>
              <a:t>Example: Air is being pumped into a spherical balloon at a rate of 5 cm</a:t>
            </a:r>
            <a:r>
              <a:rPr lang="en-US" baseline="30000" dirty="0"/>
              <a:t>3</a:t>
            </a:r>
            <a:r>
              <a:rPr lang="en-US" dirty="0"/>
              <a:t>/min.  Determine the rate at which the radius of the balloon is increasing when the diameter of the balloon is 20 cm.</a:t>
            </a:r>
          </a:p>
          <a:p>
            <a:endParaRPr lang="en-US" dirty="0"/>
          </a:p>
        </p:txBody>
      </p:sp>
    </p:spTree>
    <p:extLst>
      <p:ext uri="{BB962C8B-B14F-4D97-AF65-F5344CB8AC3E}">
        <p14:creationId xmlns:p14="http://schemas.microsoft.com/office/powerpoint/2010/main" val="3444628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Knowns</a:t>
            </a:r>
            <a:r>
              <a:rPr lang="en-US" dirty="0" smtClean="0"/>
              <a:t>/UFOS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“air is being pumped in at… </a:t>
                </a:r>
                <a:r>
                  <a:rPr lang="en-US" dirty="0"/>
                  <a:t>5 </a:t>
                </a:r>
                <a:r>
                  <a:rPr lang="en-US" dirty="0" smtClean="0"/>
                  <a:t>cm</a:t>
                </a:r>
                <a:r>
                  <a:rPr lang="en-US" baseline="30000" dirty="0" smtClean="0"/>
                  <a:t>3</a:t>
                </a:r>
                <a:r>
                  <a:rPr lang="en-US" dirty="0" smtClean="0"/>
                  <a:t>/min” – translates to:</a:t>
                </a:r>
              </a:p>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a:rPr>
                            <m:t>𝑑𝑉</m:t>
                          </m:r>
                        </m:num>
                        <m:den>
                          <m:r>
                            <a:rPr lang="en-US" b="0" i="1" smtClean="0">
                              <a:latin typeface="Cambria Math"/>
                            </a:rPr>
                            <m:t>𝑑𝑡</m:t>
                          </m:r>
                        </m:den>
                      </m:f>
                      <m:r>
                        <a:rPr lang="en-US" b="0" i="1" smtClean="0">
                          <a:latin typeface="Cambria Math"/>
                        </a:rPr>
                        <m:t>=5</m:t>
                      </m:r>
                    </m:oMath>
                  </m:oMathPara>
                </a14:m>
                <a:endParaRPr lang="en-US" b="0" dirty="0" smtClean="0"/>
              </a:p>
              <a:p>
                <a:r>
                  <a:rPr lang="en-US" dirty="0" smtClean="0"/>
                  <a:t>“diameter is 20 cm” – translates to: We want to substitute, later, to find when</a:t>
                </a:r>
              </a:p>
              <a:p>
                <a:pPr/>
                <a14:m>
                  <m:oMathPara xmlns:m="http://schemas.openxmlformats.org/officeDocument/2006/math">
                    <m:oMathParaPr>
                      <m:jc m:val="centerGroup"/>
                    </m:oMathParaPr>
                    <m:oMath xmlns:m="http://schemas.openxmlformats.org/officeDocument/2006/math">
                      <m:r>
                        <a:rPr lang="en-US" b="0" i="1" smtClean="0">
                          <a:latin typeface="Cambria Math"/>
                        </a:rPr>
                        <m:t>𝑑</m:t>
                      </m:r>
                      <m:r>
                        <a:rPr lang="en-US" b="0" i="1" smtClean="0">
                          <a:latin typeface="Cambria Math"/>
                        </a:rPr>
                        <m:t>=20, </m:t>
                      </m:r>
                      <m:r>
                        <a:rPr lang="en-US" b="0" i="1" smtClean="0">
                          <a:latin typeface="Cambria Math"/>
                        </a:rPr>
                        <m:t>𝑟</m:t>
                      </m:r>
                      <m:r>
                        <a:rPr lang="en-US" b="0" i="1" smtClean="0">
                          <a:latin typeface="Cambria Math"/>
                        </a:rPr>
                        <m:t>=10</m:t>
                      </m:r>
                    </m:oMath>
                  </m:oMathPara>
                </a14:m>
                <a:endParaRPr lang="en-US" b="0" dirty="0" smtClean="0"/>
              </a:p>
              <a:p>
                <a:r>
                  <a:rPr lang="en-US" dirty="0" smtClean="0"/>
                  <a:t>“determine the rate that the radius is changing” – translates to: we want to find what</a:t>
                </a:r>
              </a:p>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a:rPr>
                            <m:t>𝑑𝑟</m:t>
                          </m:r>
                        </m:num>
                        <m:den>
                          <m:r>
                            <a:rPr lang="en-US" b="0" i="1" smtClean="0">
                              <a:latin typeface="Cambria Math"/>
                            </a:rPr>
                            <m:t>𝑑𝑡</m:t>
                          </m:r>
                        </m:den>
                      </m:f>
                    </m:oMath>
                  </m:oMathPara>
                </a14:m>
                <a:endParaRPr lang="en-US" b="0" dirty="0" smtClean="0"/>
              </a:p>
              <a:p>
                <a:r>
                  <a:rPr lang="en-US" dirty="0" smtClean="0"/>
                  <a:t>is.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00" t="-558"/>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495800"/>
            <a:ext cx="2667000" cy="2133600"/>
          </a:xfrm>
          <a:prstGeom prst="rect">
            <a:avLst/>
          </a:prstGeom>
        </p:spPr>
      </p:pic>
    </p:spTree>
    <p:extLst>
      <p:ext uri="{BB962C8B-B14F-4D97-AF65-F5344CB8AC3E}">
        <p14:creationId xmlns:p14="http://schemas.microsoft.com/office/powerpoint/2010/main" val="1788209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01000" cy="1371600"/>
          </a:xfrm>
        </p:spPr>
        <p:txBody>
          <a:bodyPr/>
          <a:lstStyle/>
          <a:p>
            <a:r>
              <a:rPr lang="en-US" dirty="0" smtClean="0"/>
              <a:t>Let’s find an equation yay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Let’s whip out that geometry knowledge that the American public education system is so good at providing (</a:t>
                </a:r>
                <a:r>
                  <a:rPr lang="en-US" dirty="0" err="1" smtClean="0"/>
                  <a:t>jklol</a:t>
                </a:r>
                <a:r>
                  <a:rPr lang="en-US" dirty="0" smtClean="0"/>
                  <a:t>).</a:t>
                </a:r>
              </a:p>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f>
                        <m:fPr>
                          <m:ctrlPr>
                            <a:rPr lang="en-US" b="0" i="1" smtClean="0">
                              <a:latin typeface="Cambria Math"/>
                            </a:rPr>
                          </m:ctrlPr>
                        </m:fPr>
                        <m:num>
                          <m:r>
                            <a:rPr lang="en-US" b="0" i="1" smtClean="0">
                              <a:latin typeface="Cambria Math"/>
                            </a:rPr>
                            <m:t>4</m:t>
                          </m:r>
                        </m:num>
                        <m:den>
                          <m:r>
                            <a:rPr lang="en-US" b="0" i="1" smtClean="0">
                              <a:latin typeface="Cambria Math"/>
                            </a:rPr>
                            <m:t>3</m:t>
                          </m:r>
                        </m:den>
                      </m:f>
                      <m:r>
                        <a:rPr lang="en-US" b="0" i="1" smtClean="0">
                          <a:latin typeface="Cambria Math"/>
                          <a:ea typeface="Cambria Math"/>
                        </a:rPr>
                        <m:t>𝜋</m:t>
                      </m:r>
                      <m:sSup>
                        <m:sSupPr>
                          <m:ctrlPr>
                            <a:rPr lang="en-US" b="0" i="1" smtClean="0">
                              <a:latin typeface="Cambria Math"/>
                              <a:ea typeface="Cambria Math"/>
                            </a:rPr>
                          </m:ctrlPr>
                        </m:sSupPr>
                        <m:e>
                          <m:r>
                            <a:rPr lang="en-US" b="0" i="1" smtClean="0">
                              <a:latin typeface="Cambria Math"/>
                              <a:ea typeface="Cambria Math"/>
                            </a:rPr>
                            <m:t>𝑟</m:t>
                          </m:r>
                        </m:e>
                        <m:sup>
                          <m:r>
                            <a:rPr lang="en-US" b="0" i="1" smtClean="0">
                              <a:latin typeface="Cambria Math"/>
                              <a:ea typeface="Cambria Math"/>
                            </a:rPr>
                            <m:t>3</m:t>
                          </m:r>
                        </m:sup>
                      </m:sSup>
                    </m:oMath>
                  </m:oMathPara>
                </a14:m>
                <a:endParaRPr lang="en-US" b="0" dirty="0" smtClean="0"/>
              </a:p>
              <a:p>
                <a:r>
                  <a:rPr lang="en-US" dirty="0" smtClean="0"/>
                  <a:t>Implicitly differentiate with respect to t:</a:t>
                </a:r>
              </a:p>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a:rPr>
                            <m:t>𝑑𝑉</m:t>
                          </m:r>
                        </m:num>
                        <m:den>
                          <m:r>
                            <a:rPr lang="en-US" b="0" i="1" smtClean="0">
                              <a:latin typeface="Cambria Math"/>
                            </a:rPr>
                            <m:t>𝑑𝑡</m:t>
                          </m:r>
                        </m:den>
                      </m:f>
                      <m:r>
                        <a:rPr lang="en-US" b="0" i="1" smtClean="0">
                          <a:latin typeface="Cambria Math"/>
                        </a:rPr>
                        <m:t>=4</m:t>
                      </m:r>
                      <m:r>
                        <a:rPr lang="en-US" b="0" i="1" smtClean="0">
                          <a:latin typeface="Cambria Math"/>
                          <a:ea typeface="Cambria Math"/>
                        </a:rPr>
                        <m:t>𝜋</m:t>
                      </m:r>
                      <m:sSup>
                        <m:sSupPr>
                          <m:ctrlPr>
                            <a:rPr lang="en-US" b="0" i="1" smtClean="0">
                              <a:latin typeface="Cambria Math"/>
                              <a:ea typeface="Cambria Math"/>
                            </a:rPr>
                          </m:ctrlPr>
                        </m:sSupPr>
                        <m:e>
                          <m:r>
                            <a:rPr lang="en-US" b="0" i="1" smtClean="0">
                              <a:latin typeface="Cambria Math"/>
                              <a:ea typeface="Cambria Math"/>
                            </a:rPr>
                            <m:t>𝑟</m:t>
                          </m:r>
                        </m:e>
                        <m:sup>
                          <m:r>
                            <a:rPr lang="en-US" b="0" i="1" smtClean="0">
                              <a:latin typeface="Cambria Math"/>
                              <a:ea typeface="Cambria Math"/>
                            </a:rPr>
                            <m:t>2</m:t>
                          </m:r>
                        </m:sup>
                      </m:sSup>
                      <m:f>
                        <m:fPr>
                          <m:ctrlPr>
                            <a:rPr lang="en-US" b="0" i="1" smtClean="0">
                              <a:latin typeface="Cambria Math"/>
                              <a:ea typeface="Cambria Math"/>
                            </a:rPr>
                          </m:ctrlPr>
                        </m:fPr>
                        <m:num>
                          <m:r>
                            <a:rPr lang="en-US" b="0" i="1" smtClean="0">
                              <a:latin typeface="Cambria Math"/>
                              <a:ea typeface="Cambria Math"/>
                            </a:rPr>
                            <m:t>𝑑𝑟</m:t>
                          </m:r>
                        </m:num>
                        <m:den>
                          <m:r>
                            <a:rPr lang="en-US" b="0" i="1" smtClean="0">
                              <a:latin typeface="Cambria Math"/>
                              <a:ea typeface="Cambria Math"/>
                            </a:rPr>
                            <m:t>𝑑𝑡</m:t>
                          </m:r>
                        </m:den>
                      </m:f>
                    </m:oMath>
                  </m:oMathPara>
                </a14:m>
                <a:endParaRPr lang="en-US" b="0" dirty="0" smtClean="0">
                  <a:ea typeface="Cambria Math"/>
                </a:endParaRPr>
              </a:p>
              <a:p>
                <a:r>
                  <a:rPr lang="en-US" dirty="0" smtClean="0"/>
                  <a:t>Substitute stuff (our </a:t>
                </a:r>
                <a:r>
                  <a:rPr lang="en-US" dirty="0" err="1" smtClean="0"/>
                  <a:t>knowns</a:t>
                </a:r>
                <a:r>
                  <a:rPr lang="en-US" dirty="0" smtClean="0"/>
                  <a:t>) in:</a:t>
                </a:r>
              </a:p>
              <a:p>
                <a:pPr/>
                <a14:m>
                  <m:oMathPara xmlns:m="http://schemas.openxmlformats.org/officeDocument/2006/math">
                    <m:oMathParaPr>
                      <m:jc m:val="centerGroup"/>
                    </m:oMathParaPr>
                    <m:oMath xmlns:m="http://schemas.openxmlformats.org/officeDocument/2006/math">
                      <m:r>
                        <a:rPr lang="en-US" b="0" i="1" smtClean="0">
                          <a:latin typeface="Cambria Math"/>
                        </a:rPr>
                        <m:t>5=4</m:t>
                      </m:r>
                      <m:r>
                        <a:rPr lang="en-US" b="0" i="1" smtClean="0">
                          <a:latin typeface="Cambria Math"/>
                          <a:ea typeface="Cambria Math"/>
                        </a:rPr>
                        <m:t>𝜋</m:t>
                      </m:r>
                      <m:d>
                        <m:dPr>
                          <m:ctrlPr>
                            <a:rPr lang="en-US" b="0" i="1" smtClean="0">
                              <a:latin typeface="Cambria Math"/>
                              <a:ea typeface="Cambria Math"/>
                            </a:rPr>
                          </m:ctrlPr>
                        </m:dPr>
                        <m:e>
                          <m:r>
                            <a:rPr lang="en-US" b="0" i="1" smtClean="0">
                              <a:latin typeface="Cambria Math"/>
                              <a:ea typeface="Cambria Math"/>
                            </a:rPr>
                            <m:t>100</m:t>
                          </m:r>
                        </m:e>
                      </m:d>
                      <m:f>
                        <m:fPr>
                          <m:ctrlPr>
                            <a:rPr lang="en-US" b="0" i="1" smtClean="0">
                              <a:latin typeface="Cambria Math"/>
                              <a:ea typeface="Cambria Math"/>
                            </a:rPr>
                          </m:ctrlPr>
                        </m:fPr>
                        <m:num>
                          <m:r>
                            <a:rPr lang="en-US" b="0" i="1" smtClean="0">
                              <a:latin typeface="Cambria Math"/>
                              <a:ea typeface="Cambria Math"/>
                            </a:rPr>
                            <m:t>𝑑𝑟</m:t>
                          </m:r>
                        </m:num>
                        <m:den>
                          <m:r>
                            <a:rPr lang="en-US" b="0" i="1" smtClean="0">
                              <a:latin typeface="Cambria Math"/>
                              <a:ea typeface="Cambria Math"/>
                            </a:rPr>
                            <m:t>𝑑𝑡</m:t>
                          </m:r>
                        </m:den>
                      </m:f>
                    </m:oMath>
                  </m:oMathPara>
                </a14:m>
                <a:endParaRPr lang="en-US" b="0" dirty="0" smtClean="0">
                  <a:ea typeface="Cambria Math"/>
                </a:endParaRPr>
              </a:p>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a:rPr>
                            <m:t>𝑑𝑟</m:t>
                          </m:r>
                        </m:num>
                        <m:den>
                          <m:r>
                            <a:rPr lang="en-US" b="0" i="1" smtClean="0">
                              <a:latin typeface="Cambria Math"/>
                            </a:rPr>
                            <m:t>𝑑𝑡</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80</m:t>
                          </m:r>
                          <m:r>
                            <a:rPr lang="en-US" b="0" i="1" smtClean="0">
                              <a:latin typeface="Cambria Math"/>
                              <a:ea typeface="Cambria Math"/>
                            </a:rPr>
                            <m:t>𝜋</m:t>
                          </m:r>
                        </m:den>
                      </m:f>
                      <m:r>
                        <a:rPr lang="en-US" b="0" i="1" smtClean="0">
                          <a:latin typeface="Cambria Math"/>
                        </a:rPr>
                        <m:t>𝑐𝑚</m:t>
                      </m:r>
                      <m:r>
                        <a:rPr lang="en-US" b="0" i="1" smtClean="0">
                          <a:latin typeface="Cambria Math"/>
                        </a:rPr>
                        <m:t>/</m:t>
                      </m:r>
                      <m:r>
                        <a:rPr lang="en-US" b="0" i="1" smtClean="0">
                          <a:latin typeface="Cambria Math"/>
                        </a:rPr>
                        <m:t>𝑚𝑖𝑛</m:t>
                      </m:r>
                    </m:oMath>
                  </m:oMathPara>
                </a14:m>
                <a:endParaRPr lang="en-US" b="0" dirty="0" smtClean="0"/>
              </a:p>
              <a:p>
                <a:r>
                  <a:rPr lang="en-US" dirty="0" smtClean="0"/>
                  <a:t>(Don’t forget your units, that’s a dumb reason to lose points.)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20" t="-1395" b="-418"/>
                </a:stretch>
              </a:blipFill>
            </p:spPr>
            <p:txBody>
              <a:bodyPr/>
              <a:lstStyle/>
              <a:p>
                <a:r>
                  <a:rPr lang="en-US">
                    <a:noFill/>
                  </a:rPr>
                  <a:t> </a:t>
                </a:r>
              </a:p>
            </p:txBody>
          </p:sp>
        </mc:Fallback>
      </mc:AlternateContent>
    </p:spTree>
    <p:extLst>
      <p:ext uri="{BB962C8B-B14F-4D97-AF65-F5344CB8AC3E}">
        <p14:creationId xmlns:p14="http://schemas.microsoft.com/office/powerpoint/2010/main" val="3497063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fontScale="90000"/>
          </a:bodyPr>
          <a:lstStyle/>
          <a:p>
            <a:r>
              <a:rPr lang="en-US" dirty="0" smtClean="0"/>
              <a:t>DG’s Under-the-table, backhand and sneaky tricks</a:t>
            </a:r>
            <a:endParaRPr lang="en-US" dirty="0"/>
          </a:p>
        </p:txBody>
      </p:sp>
      <p:sp>
        <p:nvSpPr>
          <p:cNvPr id="3" name="Content Placeholder 2"/>
          <p:cNvSpPr>
            <a:spLocks noGrp="1"/>
          </p:cNvSpPr>
          <p:nvPr>
            <p:ph idx="1"/>
          </p:nvPr>
        </p:nvSpPr>
        <p:spPr/>
        <p:txBody>
          <a:bodyPr>
            <a:normAutofit lnSpcReduction="10000"/>
          </a:bodyPr>
          <a:lstStyle/>
          <a:p>
            <a:r>
              <a:rPr lang="en-US" dirty="0" smtClean="0"/>
              <a:t>A few tricks with problems in this chapter:</a:t>
            </a:r>
          </a:p>
          <a:p>
            <a:pPr marL="342900" indent="-342900">
              <a:buFont typeface="Arial" panose="020B0604020202020204" pitchFamily="34" charset="0"/>
              <a:buChar char="•"/>
            </a:pPr>
            <a:r>
              <a:rPr lang="en-US" dirty="0" smtClean="0"/>
              <a:t>For units, don’t worry about keeping track of your units through the problem. You can just find the answer at the end and then slap the units at the end to make them make sense. Length changes at cm/time, Area changes at cm squared/time and Volume changes at cm cubed/time. Just use the time unit that you’ve been working with.</a:t>
            </a:r>
          </a:p>
          <a:p>
            <a:pPr marL="342900" indent="-342900">
              <a:buFont typeface="Arial" panose="020B0604020202020204" pitchFamily="34" charset="0"/>
              <a:buChar char="•"/>
            </a:pPr>
            <a:r>
              <a:rPr lang="en-US" dirty="0" smtClean="0"/>
              <a:t>For any of those sphere (and potentially cylinder problems), the answer of radius changing will have a pi in the denominator.</a:t>
            </a:r>
          </a:p>
          <a:p>
            <a:pPr marL="342900" indent="-342900">
              <a:buFont typeface="Arial" panose="020B0604020202020204" pitchFamily="34" charset="0"/>
              <a:buChar char="•"/>
            </a:pPr>
            <a:r>
              <a:rPr lang="en-US" dirty="0" smtClean="0"/>
              <a:t>There’s a great potential that the ladder problems will have a square root in there somewhere from the Pythagoras formula.</a:t>
            </a:r>
          </a:p>
        </p:txBody>
      </p:sp>
    </p:spTree>
    <p:extLst>
      <p:ext uri="{BB962C8B-B14F-4D97-AF65-F5344CB8AC3E}">
        <p14:creationId xmlns:p14="http://schemas.microsoft.com/office/powerpoint/2010/main" val="3051132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Tricks cont.</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In general, you can maximize your area by making squares or circles. Although you have to show your proof, just take a second to think about the problem and test the square or circle case to see if that’s a maximize (for example, the second maximization problem ended up being a square).</a:t>
            </a:r>
          </a:p>
          <a:p>
            <a:pPr marL="342900" indent="-342900">
              <a:buFont typeface="Arial" panose="020B0604020202020204" pitchFamily="34" charset="0"/>
              <a:buChar char="•"/>
            </a:pPr>
            <a:r>
              <a:rPr lang="en-US" dirty="0" smtClean="0"/>
              <a:t>This is not a trick – just don’t forget your units.</a:t>
            </a:r>
          </a:p>
        </p:txBody>
      </p:sp>
    </p:spTree>
    <p:extLst>
      <p:ext uri="{BB962C8B-B14F-4D97-AF65-F5344CB8AC3E}">
        <p14:creationId xmlns:p14="http://schemas.microsoft.com/office/powerpoint/2010/main" val="2969919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t>
            </a:r>
            <a:r>
              <a:rPr lang="en-US" dirty="0" err="1" smtClean="0"/>
              <a:t>Extrema</a:t>
            </a:r>
            <a:endParaRPr lang="en-US" dirty="0"/>
          </a:p>
        </p:txBody>
      </p:sp>
      <p:sp>
        <p:nvSpPr>
          <p:cNvPr id="3" name="Content Placeholder 2"/>
          <p:cNvSpPr>
            <a:spLocks noGrp="1"/>
          </p:cNvSpPr>
          <p:nvPr>
            <p:ph idx="1"/>
          </p:nvPr>
        </p:nvSpPr>
        <p:spPr/>
        <p:txBody>
          <a:bodyPr>
            <a:normAutofit lnSpcReduction="10000"/>
          </a:bodyPr>
          <a:lstStyle/>
          <a:p>
            <a:r>
              <a:rPr lang="en-US" dirty="0" smtClean="0"/>
              <a:t>Local Extreme Value Theorem: </a:t>
            </a:r>
          </a:p>
          <a:p>
            <a:r>
              <a:rPr lang="en-US" b="0" dirty="0" smtClean="0"/>
              <a:t>If a function f has a local maximum value or a local minimum value at an interior point c of its domain, and if f’ exists at c, then f’(c) = 0. (page 189)</a:t>
            </a:r>
          </a:p>
          <a:p>
            <a:r>
              <a:rPr lang="en-US" dirty="0" smtClean="0"/>
              <a:t>English Translation:</a:t>
            </a:r>
          </a:p>
          <a:p>
            <a:r>
              <a:rPr lang="en-US" b="0" dirty="0" smtClean="0"/>
              <a:t>If at some point there is a local min or max, the slope will equal zero at that point, assuming the derivative is defined at that point.</a:t>
            </a:r>
          </a:p>
          <a:p>
            <a:endParaRPr lang="en-US" b="0" dirty="0"/>
          </a:p>
          <a:p>
            <a:r>
              <a:rPr lang="en-US" dirty="0" smtClean="0"/>
              <a:t>Quick definition (because that’s fun to do): </a:t>
            </a:r>
            <a:r>
              <a:rPr lang="en-US" b="0" dirty="0" smtClean="0"/>
              <a:t>Critical point is a point on the function were either the slope = 0 or the slope doesn’t exist. So if a problem ever asks for a critical point, now you know what to look for, dog.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3218" y="237604"/>
            <a:ext cx="3602182" cy="1476895"/>
          </a:xfrm>
          <a:prstGeom prst="rect">
            <a:avLst/>
          </a:prstGeom>
        </p:spPr>
      </p:pic>
    </p:spTree>
    <p:extLst>
      <p:ext uri="{BB962C8B-B14F-4D97-AF65-F5344CB8AC3E}">
        <p14:creationId xmlns:p14="http://schemas.microsoft.com/office/powerpoint/2010/main" val="179761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1371600"/>
          </a:xfrm>
        </p:spPr>
        <p:txBody>
          <a:bodyPr/>
          <a:lstStyle/>
          <a:p>
            <a:r>
              <a:rPr lang="en-US" dirty="0" smtClean="0"/>
              <a:t>So there you have it</a:t>
            </a:r>
            <a:endParaRPr lang="en-US" dirty="0"/>
          </a:p>
        </p:txBody>
      </p:sp>
      <p:sp>
        <p:nvSpPr>
          <p:cNvPr id="3" name="Content Placeholder 2"/>
          <p:cNvSpPr>
            <a:spLocks noGrp="1"/>
          </p:cNvSpPr>
          <p:nvPr>
            <p:ph idx="1"/>
          </p:nvPr>
        </p:nvSpPr>
        <p:spPr/>
        <p:txBody>
          <a:bodyPr/>
          <a:lstStyle/>
          <a:p>
            <a:r>
              <a:rPr lang="en-US" dirty="0" smtClean="0"/>
              <a:t>That was chapter 4. Applications of derivatives y’all.</a:t>
            </a:r>
          </a:p>
          <a:p>
            <a:endParaRPr lang="en-US" dirty="0"/>
          </a:p>
          <a:p>
            <a:r>
              <a:rPr lang="en-US" sz="1100" dirty="0" smtClean="0"/>
              <a:t>#CalculusTwerkTeam2013</a:t>
            </a:r>
            <a:endParaRPr lang="en-US" sz="1100" dirty="0"/>
          </a:p>
        </p:txBody>
      </p:sp>
    </p:spTree>
    <p:extLst>
      <p:ext uri="{BB962C8B-B14F-4D97-AF65-F5344CB8AC3E}">
        <p14:creationId xmlns:p14="http://schemas.microsoft.com/office/powerpoint/2010/main" val="2189456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lstStyle/>
          <a:p>
            <a:r>
              <a:rPr lang="en-US" dirty="0" smtClean="0"/>
              <a:t>Confirming </a:t>
            </a:r>
            <a:r>
              <a:rPr lang="en-US" dirty="0" err="1" smtClean="0"/>
              <a:t>extrema</a:t>
            </a:r>
            <a:endParaRPr lang="en-US" dirty="0"/>
          </a:p>
        </p:txBody>
      </p:sp>
      <p:sp>
        <p:nvSpPr>
          <p:cNvPr id="3" name="Content Placeholder 2"/>
          <p:cNvSpPr>
            <a:spLocks noGrp="1"/>
          </p:cNvSpPr>
          <p:nvPr>
            <p:ph idx="1"/>
          </p:nvPr>
        </p:nvSpPr>
        <p:spPr/>
        <p:txBody>
          <a:bodyPr/>
          <a:lstStyle/>
          <a:p>
            <a:r>
              <a:rPr lang="en-US" dirty="0" smtClean="0"/>
              <a:t>You can confirm if an extreme is either a min or a max by taking the second derivative, which shows concavity.</a:t>
            </a:r>
          </a:p>
          <a:p>
            <a:endParaRPr lang="en-US" dirty="0"/>
          </a:p>
          <a:p>
            <a:r>
              <a:rPr lang="en-US" dirty="0" smtClean="0"/>
              <a:t>Here’s a nifty little chart yay:</a:t>
            </a:r>
          </a:p>
          <a:p>
            <a:endParaRPr lang="en-US" b="0" dirty="0"/>
          </a:p>
        </p:txBody>
      </p:sp>
      <p:graphicFrame>
        <p:nvGraphicFramePr>
          <p:cNvPr id="5" name="Table 4"/>
          <p:cNvGraphicFramePr>
            <a:graphicFrameLocks noGrp="1"/>
          </p:cNvGraphicFramePr>
          <p:nvPr>
            <p:extLst>
              <p:ext uri="{D42A27DB-BD31-4B8C-83A1-F6EECF244321}">
                <p14:modId xmlns:p14="http://schemas.microsoft.com/office/powerpoint/2010/main" val="4057575497"/>
              </p:ext>
            </p:extLst>
          </p:nvPr>
        </p:nvGraphicFramePr>
        <p:xfrm>
          <a:off x="533400" y="3657600"/>
          <a:ext cx="7772400" cy="1112520"/>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r>
                        <a:rPr lang="en-US" dirty="0" smtClean="0"/>
                        <a:t>First derivative</a:t>
                      </a:r>
                      <a:endParaRPr lang="en-US" dirty="0"/>
                    </a:p>
                  </a:txBody>
                  <a:tcPr/>
                </a:tc>
                <a:tc>
                  <a:txBody>
                    <a:bodyPr/>
                    <a:lstStyle/>
                    <a:p>
                      <a:r>
                        <a:rPr lang="en-US" dirty="0" smtClean="0"/>
                        <a:t>Second derivative</a:t>
                      </a:r>
                      <a:endParaRPr lang="en-US" dirty="0"/>
                    </a:p>
                  </a:txBody>
                  <a:tcPr/>
                </a:tc>
                <a:tc>
                  <a:txBody>
                    <a:bodyPr/>
                    <a:lstStyle/>
                    <a:p>
                      <a:r>
                        <a:rPr lang="en-US" dirty="0" smtClean="0"/>
                        <a:t>Meaning</a:t>
                      </a:r>
                      <a:endParaRPr lang="en-US" dirty="0"/>
                    </a:p>
                  </a:txBody>
                  <a:tcPr/>
                </a:tc>
              </a:tr>
              <a:tr h="370840">
                <a:tc>
                  <a:txBody>
                    <a:bodyPr/>
                    <a:lstStyle/>
                    <a:p>
                      <a:r>
                        <a:rPr lang="en-US" dirty="0" smtClean="0"/>
                        <a:t>Zero</a:t>
                      </a:r>
                      <a:endParaRPr lang="en-US" dirty="0"/>
                    </a:p>
                  </a:txBody>
                  <a:tcPr/>
                </a:tc>
                <a:tc>
                  <a:txBody>
                    <a:bodyPr/>
                    <a:lstStyle/>
                    <a:p>
                      <a:r>
                        <a:rPr lang="en-US" dirty="0" smtClean="0"/>
                        <a:t>Positive</a:t>
                      </a:r>
                      <a:endParaRPr lang="en-US" dirty="0"/>
                    </a:p>
                  </a:txBody>
                  <a:tcPr/>
                </a:tc>
                <a:tc>
                  <a:txBody>
                    <a:bodyPr/>
                    <a:lstStyle/>
                    <a:p>
                      <a:r>
                        <a:rPr lang="en-US" dirty="0" smtClean="0"/>
                        <a:t>Minimum</a:t>
                      </a:r>
                      <a:endParaRPr lang="en-US" dirty="0"/>
                    </a:p>
                  </a:txBody>
                  <a:tcPr/>
                </a:tc>
              </a:tr>
              <a:tr h="370840">
                <a:tc>
                  <a:txBody>
                    <a:bodyPr/>
                    <a:lstStyle/>
                    <a:p>
                      <a:r>
                        <a:rPr lang="en-US" dirty="0" smtClean="0"/>
                        <a:t>Zero</a:t>
                      </a:r>
                      <a:endParaRPr lang="en-US" dirty="0"/>
                    </a:p>
                  </a:txBody>
                  <a:tcPr/>
                </a:tc>
                <a:tc>
                  <a:txBody>
                    <a:bodyPr/>
                    <a:lstStyle/>
                    <a:p>
                      <a:r>
                        <a:rPr lang="en-US" dirty="0" smtClean="0"/>
                        <a:t>Negative</a:t>
                      </a:r>
                      <a:endParaRPr lang="en-US" dirty="0"/>
                    </a:p>
                  </a:txBody>
                  <a:tcPr/>
                </a:tc>
                <a:tc>
                  <a:txBody>
                    <a:bodyPr/>
                    <a:lstStyle/>
                    <a:p>
                      <a:r>
                        <a:rPr lang="en-US" dirty="0" smtClean="0"/>
                        <a:t>Maximum</a:t>
                      </a:r>
                    </a:p>
                  </a:txBody>
                  <a:tcPr/>
                </a:tc>
              </a:tr>
            </a:tbl>
          </a:graphicData>
        </a:graphic>
      </p:graphicFrame>
    </p:spTree>
    <p:extLst>
      <p:ext uri="{BB962C8B-B14F-4D97-AF65-F5344CB8AC3E}">
        <p14:creationId xmlns:p14="http://schemas.microsoft.com/office/powerpoint/2010/main" val="71373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1371600"/>
          </a:xfrm>
        </p:spPr>
        <p:txBody>
          <a:bodyPr/>
          <a:lstStyle/>
          <a:p>
            <a:r>
              <a:rPr lang="en-US" dirty="0" smtClean="0"/>
              <a:t>Mean Value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This is fun to do visually:</a:t>
                </a:r>
              </a:p>
              <a:p>
                <a:endParaRPr lang="en-US" dirty="0"/>
              </a:p>
              <a:p>
                <a:pPr/>
                <a14:m>
                  <m:oMathPara xmlns:m="http://schemas.openxmlformats.org/officeDocument/2006/math">
                    <m:oMathParaPr>
                      <m:jc m:val="left"/>
                    </m:oMathParaPr>
                    <m:oMath xmlns:m="http://schemas.openxmlformats.org/officeDocument/2006/math">
                      <m:sSup>
                        <m:sSupPr>
                          <m:ctrlPr>
                            <a:rPr lang="en-US" b="0" i="1" smtClean="0">
                              <a:latin typeface="Cambria Math"/>
                            </a:rPr>
                          </m:ctrlPr>
                        </m:sSupPr>
                        <m:e>
                          <m:r>
                            <a:rPr lang="en-US" b="0" i="1" smtClean="0">
                              <a:latin typeface="Cambria Math"/>
                            </a:rPr>
                            <m:t>𝑓</m:t>
                          </m:r>
                        </m:e>
                        <m:sup>
                          <m:r>
                            <a:rPr lang="en-US" b="0" i="1" smtClean="0">
                              <a:latin typeface="Cambria Math"/>
                            </a:rPr>
                            <m:t>′</m:t>
                          </m:r>
                        </m:sup>
                      </m:sSup>
                      <m:d>
                        <m:dPr>
                          <m:ctrlPr>
                            <a:rPr lang="en-US" b="0" i="1" smtClean="0">
                              <a:latin typeface="Cambria Math"/>
                            </a:rPr>
                          </m:ctrlPr>
                        </m:dPr>
                        <m:e>
                          <m:r>
                            <a:rPr lang="en-US" b="0" i="1" smtClean="0">
                              <a:latin typeface="Cambria Math"/>
                            </a:rPr>
                            <m:t>𝑐</m:t>
                          </m:r>
                        </m:e>
                      </m:d>
                      <m:r>
                        <a:rPr lang="en-US" b="0" i="1" smtClean="0">
                          <a:latin typeface="Cambria Math"/>
                        </a:rPr>
                        <m:t>= </m:t>
                      </m:r>
                      <m:f>
                        <m:fPr>
                          <m:ctrlPr>
                            <a:rPr lang="en-US" b="0" i="1" smtClean="0">
                              <a:latin typeface="Cambria Math"/>
                            </a:rPr>
                          </m:ctrlPr>
                        </m:fPr>
                        <m:num>
                          <m:r>
                            <a:rPr lang="en-US" b="0" i="1" smtClean="0">
                              <a:latin typeface="Cambria Math"/>
                            </a:rPr>
                            <m:t>𝑓</m:t>
                          </m:r>
                          <m:d>
                            <m:dPr>
                              <m:ctrlPr>
                                <a:rPr lang="en-US" b="0" i="1" smtClean="0">
                                  <a:latin typeface="Cambria Math"/>
                                </a:rPr>
                              </m:ctrlPr>
                            </m:dPr>
                            <m:e>
                              <m:r>
                                <a:rPr lang="en-US" b="0" i="1" smtClean="0">
                                  <a:latin typeface="Cambria Math"/>
                                </a:rPr>
                                <m:t>𝑏</m:t>
                              </m:r>
                            </m:e>
                          </m:d>
                          <m:r>
                            <a:rPr lang="en-US" b="0" i="1" smtClean="0">
                              <a:latin typeface="Cambria Math"/>
                            </a:rPr>
                            <m:t>−</m:t>
                          </m:r>
                          <m:r>
                            <a:rPr lang="en-US" b="0" i="1" smtClean="0">
                              <a:latin typeface="Cambria Math"/>
                            </a:rPr>
                            <m:t>𝑓</m:t>
                          </m:r>
                          <m:r>
                            <a:rPr lang="en-US" b="0" i="1" smtClean="0">
                              <a:latin typeface="Cambria Math"/>
                            </a:rPr>
                            <m:t>(</m:t>
                          </m:r>
                          <m:r>
                            <a:rPr lang="en-US" b="0" i="1" smtClean="0">
                              <a:latin typeface="Cambria Math"/>
                            </a:rPr>
                            <m:t>𝑎</m:t>
                          </m:r>
                          <m:r>
                            <a:rPr lang="en-US" b="0" i="1" smtClean="0">
                              <a:latin typeface="Cambria Math"/>
                            </a:rPr>
                            <m:t>)</m:t>
                          </m:r>
                        </m:num>
                        <m:den>
                          <m:r>
                            <a:rPr lang="en-US" b="0" i="1" smtClean="0">
                              <a:latin typeface="Cambria Math"/>
                            </a:rPr>
                            <m:t>𝑏</m:t>
                          </m:r>
                          <m:r>
                            <a:rPr lang="en-US" b="0" i="1" smtClean="0">
                              <a:latin typeface="Cambria Math"/>
                            </a:rPr>
                            <m:t>−</m:t>
                          </m:r>
                          <m:r>
                            <a:rPr lang="en-US" b="0" i="1" smtClean="0">
                              <a:latin typeface="Cambria Math"/>
                            </a:rPr>
                            <m:t>𝑎</m:t>
                          </m:r>
                        </m:den>
                      </m:f>
                    </m:oMath>
                  </m:oMathPara>
                </a14:m>
                <a:endParaRPr lang="en-US"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00" t="-558"/>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743200"/>
            <a:ext cx="4724400" cy="3333327"/>
          </a:xfrm>
          <a:prstGeom prst="rect">
            <a:avLst/>
          </a:prstGeom>
        </p:spPr>
      </p:pic>
    </p:spTree>
    <p:extLst>
      <p:ext uri="{BB962C8B-B14F-4D97-AF65-F5344CB8AC3E}">
        <p14:creationId xmlns:p14="http://schemas.microsoft.com/office/powerpoint/2010/main" val="1800187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r>
              <a:rPr lang="en-US" sz="3200" dirty="0" smtClean="0"/>
              <a:t>Modeling and Optimization</a:t>
            </a:r>
            <a:endParaRPr lang="en-US" sz="3200" dirty="0"/>
          </a:p>
        </p:txBody>
      </p:sp>
      <p:sp>
        <p:nvSpPr>
          <p:cNvPr id="3" name="Content Placeholder 2"/>
          <p:cNvSpPr>
            <a:spLocks noGrp="1"/>
          </p:cNvSpPr>
          <p:nvPr>
            <p:ph idx="1"/>
          </p:nvPr>
        </p:nvSpPr>
        <p:spPr/>
        <p:txBody>
          <a:bodyPr/>
          <a:lstStyle/>
          <a:p>
            <a:r>
              <a:rPr lang="en-US" dirty="0" smtClean="0"/>
              <a:t>Optimize – make something a minimum or a maximum. </a:t>
            </a:r>
          </a:p>
          <a:p>
            <a:r>
              <a:rPr lang="en-US" b="0" dirty="0" smtClean="0"/>
              <a:t>Here’s the patented foolproof method to solving optimization problems.</a:t>
            </a:r>
          </a:p>
          <a:p>
            <a:pPr marL="457200" indent="-457200">
              <a:buFont typeface="+mj-lt"/>
              <a:buAutoNum type="arabicPeriod"/>
            </a:pPr>
            <a:r>
              <a:rPr lang="en-US" b="0" dirty="0" smtClean="0"/>
              <a:t>If possible, draw a sketch of your problem.</a:t>
            </a:r>
          </a:p>
          <a:p>
            <a:pPr marL="457200" indent="-457200">
              <a:buFont typeface="+mj-lt"/>
              <a:buAutoNum type="arabicPeriod"/>
            </a:pPr>
            <a:r>
              <a:rPr lang="en-US" b="0" dirty="0" smtClean="0"/>
              <a:t>Write a general equation for what you’re trying to optimize (for example, Volume or Area).</a:t>
            </a:r>
          </a:p>
          <a:p>
            <a:pPr marL="457200" indent="-457200">
              <a:buFont typeface="+mj-lt"/>
              <a:buAutoNum type="arabicPeriod"/>
            </a:pPr>
            <a:r>
              <a:rPr lang="en-US" b="0" dirty="0" smtClean="0"/>
              <a:t>Find some of your unknowns in terms of each other and substitute in values.</a:t>
            </a:r>
          </a:p>
          <a:p>
            <a:pPr marL="457200" indent="-457200">
              <a:buFont typeface="+mj-lt"/>
              <a:buAutoNum type="arabicPeriod"/>
            </a:pPr>
            <a:r>
              <a:rPr lang="en-US" b="0" dirty="0" smtClean="0"/>
              <a:t>Take the derivative of the resulting function and find where it equals zero.</a:t>
            </a:r>
          </a:p>
          <a:p>
            <a:pPr marL="457200" indent="-457200">
              <a:buFont typeface="+mj-lt"/>
              <a:buAutoNum type="arabicPeriod"/>
            </a:pPr>
            <a:endParaRPr lang="en-US" b="0" dirty="0"/>
          </a:p>
        </p:txBody>
      </p:sp>
    </p:spTree>
    <p:extLst>
      <p:ext uri="{BB962C8B-B14F-4D97-AF65-F5344CB8AC3E}">
        <p14:creationId xmlns:p14="http://schemas.microsoft.com/office/powerpoint/2010/main" val="191007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wee example</a:t>
            </a:r>
            <a:endParaRPr lang="en-US" dirty="0"/>
          </a:p>
        </p:txBody>
      </p:sp>
      <p:sp>
        <p:nvSpPr>
          <p:cNvPr id="3" name="Content Placeholder 2"/>
          <p:cNvSpPr>
            <a:spLocks noGrp="1"/>
          </p:cNvSpPr>
          <p:nvPr>
            <p:ph idx="1"/>
          </p:nvPr>
        </p:nvSpPr>
        <p:spPr/>
        <p:txBody>
          <a:bodyPr/>
          <a:lstStyle/>
          <a:p>
            <a:r>
              <a:rPr lang="en-US" dirty="0"/>
              <a:t>We need to enclose a field with a fence.  We have 500 feet of fencing material and a building is on one side of the field and so won’t need any fencing.  Determine the dimensions of the field that will enclose the </a:t>
            </a:r>
            <a:r>
              <a:rPr lang="en-US" dirty="0" smtClean="0"/>
              <a:t>largest </a:t>
            </a:r>
            <a:r>
              <a:rPr lang="en-US" dirty="0"/>
              <a:t>area.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141" y="3048000"/>
            <a:ext cx="3596444" cy="3596444"/>
          </a:xfrm>
          <a:prstGeom prst="rect">
            <a:avLst/>
          </a:prstGeom>
        </p:spPr>
      </p:pic>
    </p:spTree>
    <p:extLst>
      <p:ext uri="{BB962C8B-B14F-4D97-AF65-F5344CB8AC3E}">
        <p14:creationId xmlns:p14="http://schemas.microsoft.com/office/powerpoint/2010/main" val="1968499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Han-ha</a:t>
            </a:r>
            <a:endParaRPr lang="en-US" dirty="0"/>
          </a:p>
        </p:txBody>
      </p:sp>
      <p:sp>
        <p:nvSpPr>
          <p:cNvPr id="3" name="Content Placeholder 2"/>
          <p:cNvSpPr>
            <a:spLocks noGrp="1"/>
          </p:cNvSpPr>
          <p:nvPr>
            <p:ph idx="1"/>
          </p:nvPr>
        </p:nvSpPr>
        <p:spPr/>
        <p:txBody>
          <a:bodyPr/>
          <a:lstStyle/>
          <a:p>
            <a:r>
              <a:rPr lang="en-US" dirty="0"/>
              <a:t>If possible, draw a sketch of your problem.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667000"/>
            <a:ext cx="4114800" cy="2443942"/>
          </a:xfrm>
          <a:prstGeom prst="rect">
            <a:avLst/>
          </a:prstGeom>
        </p:spPr>
      </p:pic>
    </p:spTree>
    <p:extLst>
      <p:ext uri="{BB962C8B-B14F-4D97-AF65-F5344CB8AC3E}">
        <p14:creationId xmlns:p14="http://schemas.microsoft.com/office/powerpoint/2010/main" val="2368797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Two</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Write a general equation for what you’re trying to optimize (for example, Volume or Area).</a:t>
                </a:r>
              </a:p>
              <a:p>
                <a:endParaRPr lang="en-US" dirty="0" smtClean="0"/>
              </a:p>
              <a:p>
                <a:pPr/>
                <a14:m>
                  <m:oMathPara xmlns:m="http://schemas.openxmlformats.org/officeDocument/2006/math">
                    <m:oMathParaPr>
                      <m:jc m:val="centerGroup"/>
                    </m:oMathParaPr>
                    <m:oMath xmlns:m="http://schemas.openxmlformats.org/officeDocument/2006/math">
                      <m:r>
                        <a:rPr lang="en-US" sz="4400" b="0" i="1" smtClean="0">
                          <a:latin typeface="Cambria Math"/>
                        </a:rPr>
                        <m:t>𝐴</m:t>
                      </m:r>
                      <m:r>
                        <a:rPr lang="en-US" sz="4400" b="0" i="1" smtClean="0">
                          <a:latin typeface="Cambria Math"/>
                        </a:rPr>
                        <m:t>=</m:t>
                      </m:r>
                      <m:r>
                        <a:rPr lang="en-US" sz="4400" b="0" i="1" smtClean="0">
                          <a:latin typeface="Cambria Math"/>
                        </a:rPr>
                        <m:t>𝑥𝑦</m:t>
                      </m:r>
                    </m:oMath>
                  </m:oMathPara>
                </a14:m>
                <a:endParaRPr lang="en-US" sz="4400" b="0" dirty="0" smtClean="0"/>
              </a:p>
              <a:p>
                <a:endParaRPr lang="en-US" sz="4400"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00" t="-558"/>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667000"/>
            <a:ext cx="2781300" cy="4010025"/>
          </a:xfrm>
          <a:prstGeom prst="rect">
            <a:avLst/>
          </a:prstGeom>
        </p:spPr>
      </p:pic>
    </p:spTree>
    <p:extLst>
      <p:ext uri="{BB962C8B-B14F-4D97-AF65-F5344CB8AC3E}">
        <p14:creationId xmlns:p14="http://schemas.microsoft.com/office/powerpoint/2010/main" val="4274706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err="1" smtClean="0"/>
              <a:t>Tres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Find some of your unknowns in terms of each other and substitute in values.</a:t>
                </a:r>
              </a:p>
              <a:p>
                <a:endParaRPr lang="en-US" dirty="0"/>
              </a:p>
              <a:p>
                <a:r>
                  <a:rPr lang="en-US" b="0" dirty="0" smtClean="0"/>
                  <a:t>In this case 500 = x + 2y (Because that’s in the problem).</a:t>
                </a:r>
              </a:p>
              <a:p>
                <a:r>
                  <a:rPr lang="en-US" b="0" dirty="0" smtClean="0"/>
                  <a:t>This simplifies to x = 500 - 2y</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d>
                        <m:dPr>
                          <m:ctrlPr>
                            <a:rPr lang="en-US" b="0" i="1" smtClean="0">
                              <a:latin typeface="Cambria Math"/>
                            </a:rPr>
                          </m:ctrlPr>
                        </m:dPr>
                        <m:e>
                          <m:r>
                            <a:rPr lang="en-US" b="0" i="1" smtClean="0">
                              <a:latin typeface="Cambria Math"/>
                            </a:rPr>
                            <m:t>500−2</m:t>
                          </m:r>
                          <m:r>
                            <a:rPr lang="en-US" b="0" i="1" smtClean="0">
                              <a:latin typeface="Cambria Math"/>
                            </a:rPr>
                            <m:t>𝑦</m:t>
                          </m:r>
                        </m:e>
                      </m:d>
                      <m:r>
                        <a:rPr lang="en-US" b="0" i="1" smtClean="0">
                          <a:latin typeface="Cambria Math"/>
                        </a:rPr>
                        <m:t>𝑦</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=500</m:t>
                      </m:r>
                      <m:r>
                        <a:rPr lang="en-US" b="0" i="1" smtClean="0">
                          <a:latin typeface="Cambria Math"/>
                        </a:rPr>
                        <m:t>𝑦</m:t>
                      </m:r>
                      <m:r>
                        <a:rPr lang="en-US" b="0" i="1" smtClean="0">
                          <a:latin typeface="Cambria Math"/>
                        </a:rPr>
                        <m:t>−2</m:t>
                      </m:r>
                      <m:sSup>
                        <m:sSupPr>
                          <m:ctrlPr>
                            <a:rPr lang="en-US" b="0" i="1" smtClean="0">
                              <a:latin typeface="Cambria Math"/>
                            </a:rPr>
                          </m:ctrlPr>
                        </m:sSupPr>
                        <m:e>
                          <m:r>
                            <a:rPr lang="en-US" b="0" i="1" smtClean="0">
                              <a:latin typeface="Cambria Math"/>
                            </a:rPr>
                            <m:t>𝑦</m:t>
                          </m:r>
                        </m:e>
                        <m:sup>
                          <m:r>
                            <a:rPr lang="en-US" b="0" i="1" smtClean="0">
                              <a:latin typeface="Cambria Math"/>
                            </a:rPr>
                            <m:t>2</m:t>
                          </m:r>
                        </m:sup>
                      </m:sSup>
                    </m:oMath>
                  </m:oMathPara>
                </a14:m>
                <a:endParaRPr lang="en-US" b="0" dirty="0" smtClean="0"/>
              </a:p>
              <a:p>
                <a:endParaRPr lang="en-US" b="0" dirty="0" smtClean="0"/>
              </a:p>
              <a:p>
                <a:endParaRPr lang="en-US"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00" t="-558"/>
                </a:stretch>
              </a:blipFill>
            </p:spPr>
            <p:txBody>
              <a:bodyPr/>
              <a:lstStyle/>
              <a:p>
                <a:r>
                  <a:rPr lang="en-US">
                    <a:noFill/>
                  </a:rPr>
                  <a:t> </a:t>
                </a:r>
              </a:p>
            </p:txBody>
          </p:sp>
        </mc:Fallback>
      </mc:AlternateContent>
    </p:spTree>
    <p:extLst>
      <p:ext uri="{BB962C8B-B14F-4D97-AF65-F5344CB8AC3E}">
        <p14:creationId xmlns:p14="http://schemas.microsoft.com/office/powerpoint/2010/main" val="32876881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1754</TotalTime>
  <Words>1200</Words>
  <Application>Microsoft Office PowerPoint</Application>
  <PresentationFormat>On-screen Show (4:3)</PresentationFormat>
  <Paragraphs>117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Essential</vt:lpstr>
      <vt:lpstr>Chapter 4: Applications of derivatives</vt:lpstr>
      <vt:lpstr>Finding Extrema</vt:lpstr>
      <vt:lpstr>Confirming extrema</vt:lpstr>
      <vt:lpstr>Mean Value Theorem</vt:lpstr>
      <vt:lpstr>Modeling and Optimization</vt:lpstr>
      <vt:lpstr>One wee example</vt:lpstr>
      <vt:lpstr>STEP Han-ha</vt:lpstr>
      <vt:lpstr>STEP Two</vt:lpstr>
      <vt:lpstr>STEP Tres</vt:lpstr>
      <vt:lpstr>STEP Vier</vt:lpstr>
      <vt:lpstr>So that wasn’t too hard</vt:lpstr>
      <vt:lpstr>Just Solve it bro</vt:lpstr>
      <vt:lpstr>More math yayz</vt:lpstr>
      <vt:lpstr>Related Rates</vt:lpstr>
      <vt:lpstr>Examples and stuff I guess I don’t know sure</vt:lpstr>
      <vt:lpstr>Knowns/UFOS</vt:lpstr>
      <vt:lpstr>Let’s find an equation yay</vt:lpstr>
      <vt:lpstr>DG’s Under-the-table, backhand and sneaky tricks</vt:lpstr>
      <vt:lpstr>Tricks cont.</vt:lpstr>
      <vt:lpstr>So there you have it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DG</dc:creator>
  <cp:lastModifiedBy>DG</cp:lastModifiedBy>
  <cp:revision>39</cp:revision>
  <dcterms:created xsi:type="dcterms:W3CDTF">2013-12-02T02:46:55Z</dcterms:created>
  <dcterms:modified xsi:type="dcterms:W3CDTF">2013-12-11T04:02:38Z</dcterms:modified>
</cp:coreProperties>
</file>