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58" r:id="rId6"/>
    <p:sldId id="259" r:id="rId7"/>
    <p:sldId id="261" r:id="rId8"/>
    <p:sldId id="260" r:id="rId9"/>
    <p:sldId id="264" r:id="rId10"/>
    <p:sldId id="265"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B241345-5C8C-45AB-B60A-B6897B6F7CEC}" type="datetimeFigureOut">
              <a:rPr lang="en-US" smtClean="0"/>
              <a:t>10/29/2013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DA65E1A-03EA-42B9-9AF9-E467D9BCD96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241345-5C8C-45AB-B60A-B6897B6F7CEC}" type="datetimeFigureOut">
              <a:rPr lang="en-US" smtClean="0"/>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65E1A-03EA-42B9-9AF9-E467D9BCD9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B241345-5C8C-45AB-B60A-B6897B6F7CEC}" type="datetimeFigureOut">
              <a:rPr lang="en-US" smtClean="0"/>
              <a:t>10/29/2013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DA65E1A-03EA-42B9-9AF9-E467D9BCD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B241345-5C8C-45AB-B60A-B6897B6F7CEC}" type="datetimeFigureOut">
              <a:rPr lang="en-US" smtClean="0"/>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DA65E1A-03EA-42B9-9AF9-E467D9BCD96D}"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B241345-5C8C-45AB-B60A-B6897B6F7CEC}" type="datetimeFigureOut">
              <a:rPr lang="en-US" smtClean="0"/>
              <a:t>10/29/2013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DA65E1A-03EA-42B9-9AF9-E467D9BCD96D}"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B241345-5C8C-45AB-B60A-B6897B6F7CEC}" type="datetimeFigureOut">
              <a:rPr lang="en-US" smtClean="0"/>
              <a:t>10/29/2013</a:t>
            </a:fld>
            <a:endParaRPr lang="en-US"/>
          </a:p>
        </p:txBody>
      </p:sp>
      <p:sp>
        <p:nvSpPr>
          <p:cNvPr id="10" name="Slide Number Placeholder 9"/>
          <p:cNvSpPr>
            <a:spLocks noGrp="1"/>
          </p:cNvSpPr>
          <p:nvPr>
            <p:ph type="sldNum" sz="quarter" idx="16"/>
          </p:nvPr>
        </p:nvSpPr>
        <p:spPr/>
        <p:txBody>
          <a:bodyPr rtlCol="0"/>
          <a:lstStyle/>
          <a:p>
            <a:fld id="{ADA65E1A-03EA-42B9-9AF9-E467D9BCD96D}"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B241345-5C8C-45AB-B60A-B6897B6F7CEC}" type="datetimeFigureOut">
              <a:rPr lang="en-US" smtClean="0"/>
              <a:t>10/29/2013</a:t>
            </a:fld>
            <a:endParaRPr lang="en-US"/>
          </a:p>
        </p:txBody>
      </p:sp>
      <p:sp>
        <p:nvSpPr>
          <p:cNvPr id="12" name="Slide Number Placeholder 11"/>
          <p:cNvSpPr>
            <a:spLocks noGrp="1"/>
          </p:cNvSpPr>
          <p:nvPr>
            <p:ph type="sldNum" sz="quarter" idx="16"/>
          </p:nvPr>
        </p:nvSpPr>
        <p:spPr/>
        <p:txBody>
          <a:bodyPr rtlCol="0"/>
          <a:lstStyle/>
          <a:p>
            <a:fld id="{ADA65E1A-03EA-42B9-9AF9-E467D9BCD96D}"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B241345-5C8C-45AB-B60A-B6897B6F7CEC}" type="datetimeFigureOut">
              <a:rPr lang="en-US" smtClean="0"/>
              <a:t>10/29/2013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DA65E1A-03EA-42B9-9AF9-E467D9BCD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41345-5C8C-45AB-B60A-B6897B6F7CEC}" type="datetimeFigureOut">
              <a:rPr lang="en-US" smtClean="0"/>
              <a:t>10/29/2013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DA65E1A-03EA-42B9-9AF9-E467D9BCD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B241345-5C8C-45AB-B60A-B6897B6F7CEC}" type="datetimeFigureOut">
              <a:rPr lang="en-US" smtClean="0"/>
              <a:t>10/29/2013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DA65E1A-03EA-42B9-9AF9-E467D9BCD96D}"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B241345-5C8C-45AB-B60A-B6897B6F7CEC}" type="datetimeFigureOut">
              <a:rPr lang="en-US" smtClean="0"/>
              <a:t>10/29/2013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DA65E1A-03EA-42B9-9AF9-E467D9BCD96D}"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B241345-5C8C-45AB-B60A-B6897B6F7CEC}" type="datetimeFigureOut">
              <a:rPr lang="en-US" smtClean="0"/>
              <a:t>10/29/2013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DA65E1A-03EA-42B9-9AF9-E467D9BCD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Boring Generic PowerPoint about Derivatives (Chapter 3)</a:t>
            </a:r>
            <a:endParaRPr lang="en-US" dirty="0"/>
          </a:p>
        </p:txBody>
      </p:sp>
      <p:sp>
        <p:nvSpPr>
          <p:cNvPr id="3" name="Subtitle 2"/>
          <p:cNvSpPr>
            <a:spLocks noGrp="1"/>
          </p:cNvSpPr>
          <p:nvPr>
            <p:ph type="subTitle" idx="1"/>
          </p:nvPr>
        </p:nvSpPr>
        <p:spPr/>
        <p:txBody>
          <a:bodyPr/>
          <a:lstStyle/>
          <a:p>
            <a:r>
              <a:rPr lang="en-US" dirty="0" smtClean="0"/>
              <a:t>(Count the number of </a:t>
            </a:r>
            <a:r>
              <a:rPr lang="en-US" dirty="0" err="1" smtClean="0"/>
              <a:t>yoloswags</a:t>
            </a:r>
            <a:r>
              <a:rPr lang="en-US" dirty="0" smtClean="0"/>
              <a:t>)</a:t>
            </a:r>
            <a:endParaRPr lang="en-US" dirty="0"/>
          </a:p>
        </p:txBody>
      </p:sp>
    </p:spTree>
    <p:extLst>
      <p:ext uri="{BB962C8B-B14F-4D97-AF65-F5344CB8AC3E}">
        <p14:creationId xmlns:p14="http://schemas.microsoft.com/office/powerpoint/2010/main" val="3672494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Product/Quotient Rule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Where u and v are functions:</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𝑦</m:t>
                      </m:r>
                      <m:r>
                        <a:rPr lang="en-US" b="0" i="1" smtClean="0">
                          <a:latin typeface="Cambria Math"/>
                        </a:rPr>
                        <m:t>=</m:t>
                      </m:r>
                      <m:r>
                        <a:rPr lang="en-US" b="0" i="1" smtClean="0">
                          <a:latin typeface="Cambria Math"/>
                        </a:rPr>
                        <m:t>𝑢𝑣</m:t>
                      </m:r>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𝑦</m:t>
                          </m:r>
                        </m:e>
                        <m:sup>
                          <m:r>
                            <a:rPr lang="en-US" b="0" i="1" smtClean="0">
                              <a:latin typeface="Cambria Math"/>
                              <a:ea typeface="Cambria Math"/>
                            </a:rPr>
                            <m:t>′</m:t>
                          </m:r>
                        </m:sup>
                      </m:sSup>
                      <m:r>
                        <a:rPr lang="en-US" b="0" i="1" smtClean="0">
                          <a:latin typeface="Cambria Math"/>
                          <a:ea typeface="Cambria Math"/>
                        </a:rPr>
                        <m:t>=</m:t>
                      </m:r>
                      <m:r>
                        <a:rPr lang="en-US" b="0" i="1" smtClean="0">
                          <a:latin typeface="Cambria Math"/>
                          <a:ea typeface="Cambria Math"/>
                        </a:rPr>
                        <m:t>𝑢</m:t>
                      </m:r>
                      <m:sSup>
                        <m:sSupPr>
                          <m:ctrlPr>
                            <a:rPr lang="en-US" b="0" i="1" smtClean="0">
                              <a:latin typeface="Cambria Math"/>
                              <a:ea typeface="Cambria Math"/>
                            </a:rPr>
                          </m:ctrlPr>
                        </m:sSupPr>
                        <m:e>
                          <m:r>
                            <a:rPr lang="en-US" b="0" i="1" smtClean="0">
                              <a:latin typeface="Cambria Math"/>
                              <a:ea typeface="Cambria Math"/>
                            </a:rPr>
                            <m:t>𝑣</m:t>
                          </m:r>
                        </m:e>
                        <m:sup>
                          <m:r>
                            <a:rPr lang="en-US" b="0" i="1" smtClean="0">
                              <a:latin typeface="Cambria Math"/>
                              <a:ea typeface="Cambria Math"/>
                            </a:rPr>
                            <m:t>′</m:t>
                          </m:r>
                        </m:sup>
                      </m:sSup>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𝑢</m:t>
                          </m:r>
                        </m:e>
                        <m:sup>
                          <m:r>
                            <a:rPr lang="en-US" b="0" i="1" smtClean="0">
                              <a:latin typeface="Cambria Math"/>
                              <a:ea typeface="Cambria Math"/>
                            </a:rPr>
                            <m:t>′</m:t>
                          </m:r>
                        </m:sup>
                      </m:sSup>
                      <m:r>
                        <a:rPr lang="en-US" b="0" i="1" smtClean="0">
                          <a:latin typeface="Cambria Math"/>
                          <a:ea typeface="Cambria Math"/>
                        </a:rPr>
                        <m:t>𝑣</m:t>
                      </m:r>
                    </m:oMath>
                  </m:oMathPara>
                </a14:m>
                <a:endParaRPr lang="en-US" dirty="0" smtClean="0"/>
              </a:p>
              <a:p>
                <a:pPr marL="0" indent="0">
                  <a:buNone/>
                </a:pPr>
                <a:r>
                  <a:rPr lang="en-US" dirty="0" smtClean="0"/>
                  <a:t>(aka first times derivative of the second, plus second times derivative of the first).</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𝑦</m:t>
                      </m:r>
                      <m:r>
                        <a:rPr lang="en-US" b="0" i="1" smtClean="0">
                          <a:latin typeface="Cambria Math"/>
                        </a:rPr>
                        <m:t>=</m:t>
                      </m:r>
                      <m:f>
                        <m:fPr>
                          <m:ctrlPr>
                            <a:rPr lang="en-US" b="0" i="1" smtClean="0">
                              <a:latin typeface="Cambria Math"/>
                            </a:rPr>
                          </m:ctrlPr>
                        </m:fPr>
                        <m:num>
                          <m:r>
                            <a:rPr lang="en-US" b="0" i="1" smtClean="0">
                              <a:latin typeface="Cambria Math"/>
                            </a:rPr>
                            <m:t>𝑢</m:t>
                          </m:r>
                        </m:num>
                        <m:den>
                          <m:r>
                            <a:rPr lang="en-US" b="0" i="1" smtClean="0">
                              <a:latin typeface="Cambria Math"/>
                            </a:rPr>
                            <m:t>𝑣</m:t>
                          </m:r>
                        </m:den>
                      </m:f>
                      <m:r>
                        <a:rPr lang="en-US" b="0" i="1" smtClean="0">
                          <a:latin typeface="Cambria Math"/>
                          <a:ea typeface="Cambria Math"/>
                        </a:rPr>
                        <m:t>→</m:t>
                      </m:r>
                      <m:f>
                        <m:fPr>
                          <m:ctrlPr>
                            <a:rPr lang="en-US" b="0" i="1" smtClean="0">
                              <a:latin typeface="Cambria Math"/>
                              <a:ea typeface="Cambria Math"/>
                            </a:rPr>
                          </m:ctrlPr>
                        </m:fPr>
                        <m:num>
                          <m:r>
                            <a:rPr lang="en-US" b="0" i="1" smtClean="0">
                              <a:latin typeface="Cambria Math"/>
                              <a:ea typeface="Cambria Math"/>
                            </a:rPr>
                            <m:t>𝑣𝑢</m:t>
                          </m:r>
                          <m:r>
                            <a:rPr lang="en-US" b="0" i="1" smtClean="0">
                              <a:latin typeface="Cambria Math"/>
                              <a:ea typeface="Cambria Math"/>
                            </a:rPr>
                            <m:t>′−</m:t>
                          </m:r>
                          <m:r>
                            <a:rPr lang="en-US" b="0" i="1" smtClean="0">
                              <a:latin typeface="Cambria Math"/>
                              <a:ea typeface="Cambria Math"/>
                            </a:rPr>
                            <m:t>𝑢𝑣</m:t>
                          </m:r>
                          <m:r>
                            <a:rPr lang="en-US" b="0" i="1" smtClean="0">
                              <a:latin typeface="Cambria Math"/>
                              <a:ea typeface="Cambria Math"/>
                            </a:rPr>
                            <m:t>′</m:t>
                          </m:r>
                        </m:num>
                        <m:den>
                          <m:sSup>
                            <m:sSupPr>
                              <m:ctrlPr>
                                <a:rPr lang="en-US" b="0" i="1" smtClean="0">
                                  <a:latin typeface="Cambria Math"/>
                                  <a:ea typeface="Cambria Math"/>
                                </a:rPr>
                              </m:ctrlPr>
                            </m:sSupPr>
                            <m:e>
                              <m:r>
                                <a:rPr lang="en-US" b="0" i="1" smtClean="0">
                                  <a:latin typeface="Cambria Math"/>
                                  <a:ea typeface="Cambria Math"/>
                                </a:rPr>
                                <m:t>𝑣</m:t>
                              </m:r>
                            </m:e>
                            <m:sup>
                              <m:r>
                                <a:rPr lang="en-US" b="0" i="1" smtClean="0">
                                  <a:latin typeface="Cambria Math"/>
                                  <a:ea typeface="Cambria Math"/>
                                </a:rPr>
                                <m:t>2</m:t>
                              </m:r>
                            </m:sup>
                          </m:sSup>
                        </m:den>
                      </m:f>
                    </m:oMath>
                  </m:oMathPara>
                </a14:m>
                <a:endParaRPr lang="en-US" dirty="0" smtClean="0"/>
              </a:p>
              <a:p>
                <a:pPr marL="0" indent="0">
                  <a:buNone/>
                </a:pPr>
                <a:r>
                  <a:rPr lang="en-US" dirty="0" smtClean="0"/>
                  <a:t>(aka lo-d-hi minus hi-d-lo over lo-lo)</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a:stretch>
              </a:blipFill>
            </p:spPr>
            <p:txBody>
              <a:bodyPr/>
              <a:lstStyle/>
              <a:p>
                <a:r>
                  <a:rPr lang="en-US">
                    <a:noFill/>
                  </a:rPr>
                  <a:t> </a:t>
                </a:r>
              </a:p>
            </p:txBody>
          </p:sp>
        </mc:Fallback>
      </mc:AlternateContent>
    </p:spTree>
    <p:extLst>
      <p:ext uri="{BB962C8B-B14F-4D97-AF65-F5344CB8AC3E}">
        <p14:creationId xmlns:p14="http://schemas.microsoft.com/office/powerpoint/2010/main" val="2492295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 I use these?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p:txBody>
              <a:bodyPr/>
              <a:lstStyle/>
              <a:p>
                <a:pPr marL="0" indent="0">
                  <a:buNone/>
                </a:pPr>
                <a:r>
                  <a:rPr lang="en-US" dirty="0" smtClean="0"/>
                  <a:t>EVERY TIME YOU HAVE A FUNCTION WITH ANYTHING MULTIPLED BY X OR DIVIDED BY X, YOU HAVE TO USE PRODUCT OR QUOTIENT RULE.</a:t>
                </a:r>
              </a:p>
              <a:p>
                <a:pPr marL="0" indent="0">
                  <a:buNone/>
                </a:pPr>
                <a:endParaRPr lang="en-US" dirty="0"/>
              </a:p>
              <a:p>
                <a:pPr marL="0" indent="0">
                  <a:buNone/>
                </a:pPr>
                <a:r>
                  <a:rPr lang="en-US" dirty="0" smtClean="0"/>
                  <a:t>For example:</a:t>
                </a:r>
              </a:p>
              <a:p>
                <a:pPr marL="0" indent="0">
                  <a:buNone/>
                </a:pPr>
                <a14:m>
                  <m:oMath xmlns:m="http://schemas.openxmlformats.org/officeDocument/2006/math">
                    <m:f>
                      <m:fPr>
                        <m:ctrlPr>
                          <a:rPr lang="en-US" b="0" i="1" smtClean="0">
                            <a:latin typeface="Cambria Math"/>
                          </a:rPr>
                        </m:ctrlPr>
                      </m:fPr>
                      <m:num>
                        <m:r>
                          <a:rPr lang="en-US" b="0" i="1" smtClean="0">
                            <a:latin typeface="Cambria Math"/>
                          </a:rPr>
                          <m:t>𝑑𝑦</m:t>
                        </m:r>
                      </m:num>
                      <m:den>
                        <m:r>
                          <a:rPr lang="en-US" b="0" i="1" smtClean="0">
                            <a:latin typeface="Cambria Math"/>
                          </a:rPr>
                          <m:t>𝑑𝑥</m:t>
                        </m:r>
                      </m:den>
                    </m:f>
                    <m:f>
                      <m:fPr>
                        <m:ctrlPr>
                          <a:rPr lang="en-US" b="0" i="1" smtClean="0">
                            <a:latin typeface="Cambria Math"/>
                          </a:rPr>
                        </m:ctrlPr>
                      </m:fPr>
                      <m:num>
                        <m:func>
                          <m:funcPr>
                            <m:ctrlPr>
                              <a:rPr lang="en-US" b="0" i="1" smtClean="0">
                                <a:latin typeface="Cambria Math"/>
                              </a:rPr>
                            </m:ctrlPr>
                          </m:funcPr>
                          <m:fName>
                            <m:r>
                              <m:rPr>
                                <m:sty m:val="p"/>
                              </m:rPr>
                              <a:rPr lang="en-US" b="0" i="0" smtClean="0">
                                <a:latin typeface="Cambria Math"/>
                              </a:rPr>
                              <m:t>sin</m:t>
                            </m:r>
                          </m:fName>
                          <m:e>
                            <m:r>
                              <a:rPr lang="en-US" b="0" i="1" smtClean="0">
                                <a:latin typeface="Cambria Math"/>
                              </a:rPr>
                              <m:t>𝑥</m:t>
                            </m:r>
                          </m:e>
                        </m:func>
                      </m:num>
                      <m:den>
                        <m:r>
                          <a:rPr lang="en-US" b="0" i="1" smtClean="0">
                            <a:latin typeface="Cambria Math"/>
                          </a:rPr>
                          <m:t>𝑥</m:t>
                        </m:r>
                      </m:den>
                    </m:f>
                  </m:oMath>
                </a14:m>
                <a:r>
                  <a:rPr lang="en-US" dirty="0" smtClean="0"/>
                  <a:t> is not simply </a:t>
                </a:r>
                <a14:m>
                  <m:oMath xmlns:m="http://schemas.openxmlformats.org/officeDocument/2006/math">
                    <m:f>
                      <m:fPr>
                        <m:ctrlPr>
                          <a:rPr lang="en-US" i="1" smtClean="0">
                            <a:latin typeface="Cambria Math"/>
                          </a:rPr>
                        </m:ctrlPr>
                      </m:fPr>
                      <m:num>
                        <m:func>
                          <m:funcPr>
                            <m:ctrlPr>
                              <a:rPr lang="en-US" i="1" smtClean="0">
                                <a:latin typeface="Cambria Math"/>
                              </a:rPr>
                            </m:ctrlPr>
                          </m:funcPr>
                          <m:fName>
                            <m:r>
                              <m:rPr>
                                <m:sty m:val="p"/>
                              </m:rPr>
                              <a:rPr lang="en-US" i="0" smtClean="0">
                                <a:latin typeface="Cambria Math"/>
                              </a:rPr>
                              <m:t>cos</m:t>
                            </m:r>
                          </m:fName>
                          <m:e>
                            <m:r>
                              <a:rPr lang="en-US" b="0" i="1" smtClean="0">
                                <a:latin typeface="Cambria Math"/>
                              </a:rPr>
                              <m:t>𝑥</m:t>
                            </m:r>
                          </m:e>
                        </m:func>
                      </m:num>
                      <m:den>
                        <m:r>
                          <a:rPr lang="en-US" b="0" i="1" smtClean="0">
                            <a:latin typeface="Cambria Math"/>
                          </a:rPr>
                          <m:t>1</m:t>
                        </m:r>
                      </m:den>
                    </m:f>
                  </m:oMath>
                </a14:m>
                <a:r>
                  <a:rPr lang="en-US" dirty="0" smtClean="0"/>
                  <a:t>. </a:t>
                </a:r>
                <a:r>
                  <a:rPr lang="en-US" dirty="0" err="1" smtClean="0"/>
                  <a:t>Nononono</a:t>
                </a:r>
                <a:r>
                  <a:rPr lang="en-US" dirty="0" smtClean="0"/>
                  <a:t>. #</a:t>
                </a:r>
                <a:r>
                  <a:rPr lang="en-US" dirty="0" err="1" smtClean="0"/>
                  <a:t>noyoloswag</a:t>
                </a:r>
                <a:endParaRPr lang="en-US" dirty="0" smtClean="0"/>
              </a:p>
              <a:p>
                <a:pPr marL="0" indent="0">
                  <a:buNone/>
                </a:pPr>
                <a:r>
                  <a:rPr lang="en-US" dirty="0" smtClean="0"/>
                  <a:t>Use quotient rule on that puppy.</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a:stretch>
              </a:blipFill>
            </p:spPr>
            <p:txBody>
              <a:bodyPr/>
              <a:lstStyle/>
              <a:p>
                <a:r>
                  <a:rPr lang="en-US">
                    <a:noFill/>
                  </a:rPr>
                  <a:t> </a:t>
                </a:r>
              </a:p>
            </p:txBody>
          </p:sp>
        </mc:Fallback>
      </mc:AlternateContent>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4800600"/>
            <a:ext cx="2628900" cy="1743075"/>
          </a:xfrm>
          <a:prstGeom prst="rect">
            <a:avLst/>
          </a:prstGeom>
        </p:spPr>
      </p:pic>
    </p:spTree>
    <p:extLst>
      <p:ext uri="{BB962C8B-B14F-4D97-AF65-F5344CB8AC3E}">
        <p14:creationId xmlns:p14="http://schemas.microsoft.com/office/powerpoint/2010/main" val="3739158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know this stuff</a:t>
            </a:r>
            <a:endParaRPr lang="en-US" dirty="0"/>
          </a:p>
        </p:txBody>
      </p:sp>
      <p:sp>
        <p:nvSpPr>
          <p:cNvPr id="3" name="Content Placeholder 2"/>
          <p:cNvSpPr>
            <a:spLocks noGrp="1"/>
          </p:cNvSpPr>
          <p:nvPr>
            <p:ph sz="quarter" idx="1"/>
          </p:nvPr>
        </p:nvSpPr>
        <p:spPr/>
        <p:txBody>
          <a:bodyPr/>
          <a:lstStyle/>
          <a:p>
            <a:pPr marL="0" indent="0">
              <a:buNone/>
            </a:pPr>
            <a:r>
              <a:rPr lang="en-US" dirty="0"/>
              <a:t>Position → Velocity </a:t>
            </a:r>
            <a:r>
              <a:rPr lang="en-US" dirty="0" smtClean="0"/>
              <a:t>→ Acceleration</a:t>
            </a:r>
          </a:p>
          <a:p>
            <a:pPr marL="0" indent="0">
              <a:buNone/>
            </a:pPr>
            <a:r>
              <a:rPr lang="en-US" dirty="0" smtClean="0"/>
              <a:t>Where an arrow is derivative.</a:t>
            </a:r>
          </a:p>
          <a:p>
            <a:pPr marL="0" indent="0">
              <a:buNone/>
            </a:pPr>
            <a:endParaRPr lang="en-US" dirty="0"/>
          </a:p>
          <a:p>
            <a:pPr marL="0" indent="0">
              <a:buNone/>
            </a:pPr>
            <a:r>
              <a:rPr lang="en-US" dirty="0" smtClean="0"/>
              <a:t>Also, you will likely see the following:</a:t>
            </a:r>
          </a:p>
          <a:p>
            <a:pPr marL="0" indent="0">
              <a:buNone/>
            </a:pPr>
            <a:r>
              <a:rPr lang="en-US" dirty="0"/>
              <a:t>Position </a:t>
            </a:r>
            <a:r>
              <a:rPr lang="en-US" dirty="0" smtClean="0"/>
              <a:t>→ s(t)</a:t>
            </a:r>
          </a:p>
          <a:p>
            <a:pPr marL="0" indent="0">
              <a:buNone/>
            </a:pPr>
            <a:r>
              <a:rPr lang="en-US" dirty="0"/>
              <a:t>Velocity </a:t>
            </a:r>
            <a:r>
              <a:rPr lang="en-US" dirty="0" smtClean="0"/>
              <a:t>→ v(t)</a:t>
            </a:r>
          </a:p>
          <a:p>
            <a:pPr marL="0" indent="0">
              <a:buNone/>
            </a:pPr>
            <a:r>
              <a:rPr lang="en-US" dirty="0"/>
              <a:t>Acceleration </a:t>
            </a:r>
            <a:r>
              <a:rPr lang="en-US" dirty="0" smtClean="0"/>
              <a:t>→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3810000"/>
            <a:ext cx="1914525" cy="2390775"/>
          </a:xfrm>
          <a:prstGeom prst="rect">
            <a:avLst/>
          </a:prstGeom>
        </p:spPr>
      </p:pic>
    </p:spTree>
    <p:extLst>
      <p:ext uri="{BB962C8B-B14F-4D97-AF65-F5344CB8AC3E}">
        <p14:creationId xmlns:p14="http://schemas.microsoft.com/office/powerpoint/2010/main" val="2285454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Chain Rule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Chain rule is all around us. It encompasses our lives, determining everything that we do: the air we breathe, the animals we ruthlessly slaughter, the foods that we genetically modify for our own selfish needs. Everything that you do technically has chain rule, you just can’t see it. But it’s defined like this:</a:t>
                </a:r>
              </a:p>
              <a:p>
                <a:pPr marL="0" indent="0">
                  <a:buNone/>
                </a:pPr>
                <a14:m>
                  <m:oMathPara xmlns:m="http://schemas.openxmlformats.org/officeDocument/2006/math">
                    <m:oMathParaPr>
                      <m:jc m:val="centerGroup"/>
                    </m:oMathParaPr>
                    <m:oMath xmlns:m="http://schemas.openxmlformats.org/officeDocument/2006/math">
                      <m:f>
                        <m:fPr>
                          <m:ctrlPr>
                            <a:rPr lang="en-US" b="0" i="1" smtClean="0">
                              <a:latin typeface="Cambria Math"/>
                            </a:rPr>
                          </m:ctrlPr>
                        </m:fPr>
                        <m:num>
                          <m:r>
                            <a:rPr lang="en-US" b="0" i="1" smtClean="0">
                              <a:latin typeface="Cambria Math"/>
                            </a:rPr>
                            <m:t>𝑑</m:t>
                          </m:r>
                        </m:num>
                        <m:den>
                          <m:r>
                            <a:rPr lang="en-US" b="0" i="1" smtClean="0">
                              <a:latin typeface="Cambria Math"/>
                            </a:rPr>
                            <m:t>𝑑𝑥</m:t>
                          </m:r>
                        </m:den>
                      </m:f>
                      <m:r>
                        <a:rPr lang="en-US" b="0" i="1" smtClean="0">
                          <a:latin typeface="Cambria Math"/>
                        </a:rPr>
                        <m:t>𝑓</m:t>
                      </m:r>
                      <m:d>
                        <m:dPr>
                          <m:ctrlPr>
                            <a:rPr lang="en-US" b="0" i="1" smtClean="0">
                              <a:latin typeface="Cambria Math"/>
                            </a:rPr>
                          </m:ctrlPr>
                        </m:dPr>
                        <m:e>
                          <m:r>
                            <a:rPr lang="en-US" b="0" i="1" smtClean="0">
                              <a:latin typeface="Cambria Math"/>
                            </a:rPr>
                            <m:t>𝑔</m:t>
                          </m:r>
                          <m:d>
                            <m:dPr>
                              <m:ctrlPr>
                                <a:rPr lang="en-US" b="0" i="1" smtClean="0">
                                  <a:latin typeface="Cambria Math"/>
                                </a:rPr>
                              </m:ctrlPr>
                            </m:dPr>
                            <m:e>
                              <m:r>
                                <a:rPr lang="en-US" b="0" i="1" smtClean="0">
                                  <a:latin typeface="Cambria Math"/>
                                </a:rPr>
                                <m:t>𝑥</m:t>
                              </m:r>
                            </m:e>
                          </m:d>
                        </m:e>
                      </m:d>
                      <m:r>
                        <a:rPr lang="en-US" b="0" i="1" smtClean="0">
                          <a:latin typeface="Cambria Math"/>
                        </a:rPr>
                        <m:t>=</m:t>
                      </m:r>
                      <m:sSup>
                        <m:sSupPr>
                          <m:ctrlPr>
                            <a:rPr lang="en-US" b="0" i="1" smtClean="0">
                              <a:latin typeface="Cambria Math"/>
                            </a:rPr>
                          </m:ctrlPr>
                        </m:sSupPr>
                        <m:e>
                          <m:r>
                            <a:rPr lang="en-US" b="0" i="1" smtClean="0">
                              <a:latin typeface="Cambria Math"/>
                            </a:rPr>
                            <m:t>𝑓</m:t>
                          </m:r>
                        </m:e>
                        <m:sup>
                          <m:r>
                            <a:rPr lang="en-US" b="0" i="1" smtClean="0">
                              <a:latin typeface="Cambria Math"/>
                            </a:rPr>
                            <m:t>′</m:t>
                          </m:r>
                        </m:sup>
                      </m:sSup>
                      <m:d>
                        <m:dPr>
                          <m:ctrlPr>
                            <a:rPr lang="en-US" b="0" i="1" smtClean="0">
                              <a:latin typeface="Cambria Math"/>
                            </a:rPr>
                          </m:ctrlPr>
                        </m:dPr>
                        <m:e>
                          <m:r>
                            <a:rPr lang="en-US" b="0" i="1" smtClean="0">
                              <a:latin typeface="Cambria Math"/>
                            </a:rPr>
                            <m:t>𝑔</m:t>
                          </m:r>
                          <m:d>
                            <m:dPr>
                              <m:ctrlPr>
                                <a:rPr lang="en-US" b="0" i="1" smtClean="0">
                                  <a:latin typeface="Cambria Math"/>
                                </a:rPr>
                              </m:ctrlPr>
                            </m:dPr>
                            <m:e>
                              <m:r>
                                <a:rPr lang="en-US" b="0" i="1" smtClean="0">
                                  <a:latin typeface="Cambria Math"/>
                                </a:rPr>
                                <m:t>𝑥</m:t>
                              </m:r>
                            </m:e>
                          </m:d>
                        </m:e>
                      </m:d>
                      <m:r>
                        <a:rPr lang="en-US" b="0" i="1" smtClean="0">
                          <a:latin typeface="Cambria Math"/>
                        </a:rPr>
                        <m:t>𝑔</m:t>
                      </m:r>
                      <m:r>
                        <a:rPr lang="en-US" b="0" i="1" smtClean="0">
                          <a:latin typeface="Cambria Math"/>
                        </a:rPr>
                        <m:t>′(</m:t>
                      </m:r>
                      <m:r>
                        <a:rPr lang="en-US" b="0" i="1" smtClean="0">
                          <a:latin typeface="Cambria Math"/>
                        </a:rPr>
                        <m:t>𝑥</m:t>
                      </m:r>
                      <m:r>
                        <a:rPr lang="en-US" b="0" i="1" smtClean="0">
                          <a:latin typeface="Cambria Math"/>
                        </a:rPr>
                        <m:t>)</m:t>
                      </m:r>
                    </m:oMath>
                  </m:oMathPara>
                </a14:m>
                <a:endParaRPr lang="en-US" dirty="0" smtClean="0"/>
              </a:p>
              <a:p>
                <a:pPr marL="0" indent="0">
                  <a:buNone/>
                </a:pPr>
                <a:r>
                  <a:rPr lang="en-US" dirty="0" smtClean="0"/>
                  <a:t>(aka derivative(outside) times derivative(inside))</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1795"/>
                </a:stretch>
              </a:blipFill>
            </p:spPr>
            <p:txBody>
              <a:bodyPr/>
              <a:lstStyle/>
              <a:p>
                <a:r>
                  <a:rPr lang="en-US">
                    <a:noFill/>
                  </a:rPr>
                  <a:t> </a:t>
                </a:r>
              </a:p>
            </p:txBody>
          </p:sp>
        </mc:Fallback>
      </mc:AlternateContent>
    </p:spTree>
    <p:extLst>
      <p:ext uri="{BB962C8B-B14F-4D97-AF65-F5344CB8AC3E}">
        <p14:creationId xmlns:p14="http://schemas.microsoft.com/office/powerpoint/2010/main" val="1991117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Differentiation</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p:txBody>
              <a:bodyPr/>
              <a:lstStyle/>
              <a:p>
                <a:pPr marL="0" indent="0">
                  <a:buNone/>
                </a:pPr>
                <a:r>
                  <a:rPr lang="en-US" dirty="0" smtClean="0"/>
                  <a:t>The key to understanding this is the way we say derivatives. For example </a:t>
                </a:r>
                <a:r>
                  <a:rPr lang="en-US" dirty="0" err="1" smtClean="0"/>
                  <a:t>dy</a:t>
                </a:r>
                <a:r>
                  <a:rPr lang="en-US" dirty="0" smtClean="0"/>
                  <a:t>/dx means “derivative with respect to x”. So anything that’s not an x must be “chain ruled” and multiplied by its derivative.</a:t>
                </a:r>
              </a:p>
              <a:p>
                <a:pPr marL="0" indent="0">
                  <a:buNone/>
                </a:pPr>
                <a14:m>
                  <m:oMathPara xmlns:m="http://schemas.openxmlformats.org/officeDocument/2006/math">
                    <m:oMathParaPr>
                      <m:jc m:val="centerGroup"/>
                    </m:oMathParaPr>
                    <m:oMath xmlns:m="http://schemas.openxmlformats.org/officeDocument/2006/math">
                      <m:f>
                        <m:fPr>
                          <m:ctrlPr>
                            <a:rPr lang="en-US" i="1" smtClean="0">
                              <a:latin typeface="Cambria Math"/>
                            </a:rPr>
                          </m:ctrlPr>
                        </m:fPr>
                        <m:num>
                          <m:r>
                            <a:rPr lang="en-US" b="0" i="1" smtClean="0">
                              <a:latin typeface="Cambria Math"/>
                            </a:rPr>
                            <m:t>𝑑</m:t>
                          </m:r>
                        </m:num>
                        <m:den>
                          <m:r>
                            <a:rPr lang="en-US" b="0" i="1" smtClean="0">
                              <a:latin typeface="Cambria Math"/>
                            </a:rPr>
                            <m:t>𝑑𝑥</m:t>
                          </m:r>
                        </m:den>
                      </m:f>
                      <m:sSup>
                        <m:sSupPr>
                          <m:ctrlPr>
                            <a:rPr lang="en-US" i="1" smtClean="0">
                              <a:latin typeface="Cambria Math"/>
                            </a:rPr>
                          </m:ctrlPr>
                        </m:sSupPr>
                        <m:e>
                          <m:r>
                            <a:rPr lang="en-US" b="0" i="1" smtClean="0">
                              <a:latin typeface="Cambria Math"/>
                            </a:rPr>
                            <m:t>𝑦</m:t>
                          </m:r>
                        </m:e>
                        <m:sup>
                          <m:r>
                            <a:rPr lang="en-US" b="0" i="1" smtClean="0">
                              <a:latin typeface="Cambria Math"/>
                            </a:rPr>
                            <m:t>2</m:t>
                          </m:r>
                        </m:sup>
                      </m:sSup>
                      <m:r>
                        <a:rPr lang="en-US" b="0" i="1" smtClean="0">
                          <a:latin typeface="Cambria Math"/>
                        </a:rPr>
                        <m:t>=2</m:t>
                      </m:r>
                      <m:r>
                        <a:rPr lang="en-US" b="0" i="1" smtClean="0">
                          <a:latin typeface="Cambria Math"/>
                        </a:rPr>
                        <m:t>𝑦𝑦</m:t>
                      </m:r>
                      <m:r>
                        <a:rPr lang="en-US" b="0" i="1" smtClean="0">
                          <a:latin typeface="Cambria Math"/>
                        </a:rPr>
                        <m:t>′</m:t>
                      </m:r>
                    </m:oMath>
                  </m:oMathPara>
                </a14:m>
                <a:endParaRPr lang="en-US" dirty="0" smtClean="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1346"/>
                </a:stretch>
              </a:blipFill>
            </p:spPr>
            <p:txBody>
              <a:bodyPr/>
              <a:lstStyle/>
              <a:p>
                <a:r>
                  <a:rPr lang="en-US">
                    <a:noFill/>
                  </a:rPr>
                  <a:t> </a:t>
                </a:r>
              </a:p>
            </p:txBody>
          </p:sp>
        </mc:Fallback>
      </mc:AlternateContent>
    </p:spTree>
    <p:extLst>
      <p:ext uri="{BB962C8B-B14F-4D97-AF65-F5344CB8AC3E}">
        <p14:creationId xmlns:p14="http://schemas.microsoft.com/office/powerpoint/2010/main" val="1929806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Yay lets do it.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p:txBody>
              <a:bodyPr/>
              <a:lstStyle/>
              <a:p>
                <a:pPr marL="0" indent="0">
                  <a:buNone/>
                </a:pPr>
                <a:r>
                  <a:rPr lang="en-US" dirty="0" smtClean="0"/>
                  <a:t>One case where you need to know implicit:</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𝑦</m:t>
                      </m:r>
                      <m:r>
                        <a:rPr lang="en-US" b="0" i="1" smtClean="0">
                          <a:latin typeface="Cambria Math"/>
                        </a:rPr>
                        <m:t>=</m:t>
                      </m:r>
                      <m:sSup>
                        <m:sSupPr>
                          <m:ctrlPr>
                            <a:rPr lang="en-US" b="0" i="1" smtClean="0">
                              <a:latin typeface="Cambria Math"/>
                            </a:rPr>
                          </m:ctrlPr>
                        </m:sSupPr>
                        <m:e>
                          <m:r>
                            <a:rPr lang="en-US" b="0" i="1" smtClean="0">
                              <a:latin typeface="Cambria Math"/>
                            </a:rPr>
                            <m:t>𝑥</m:t>
                          </m:r>
                        </m:e>
                        <m:sup>
                          <m:r>
                            <a:rPr lang="en-US" b="0" i="1" smtClean="0">
                              <a:latin typeface="Cambria Math"/>
                            </a:rPr>
                            <m:t>𝑥</m:t>
                          </m:r>
                        </m:sup>
                      </m:sSup>
                    </m:oMath>
                  </m:oMathPara>
                </a14:m>
                <a:endParaRPr lang="en-US" dirty="0" smtClean="0"/>
              </a:p>
              <a:p>
                <a:pPr marL="0" indent="0">
                  <a:buNone/>
                </a:pPr>
                <a:r>
                  <a:rPr lang="en-US" dirty="0" smtClean="0"/>
                  <a:t>Try it! (Hint: take the natural log of both sides, then implicitly differentiate).</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a:stretch>
              </a:blipFill>
            </p:spPr>
            <p:txBody>
              <a:bodyPr/>
              <a:lstStyle/>
              <a:p>
                <a:r>
                  <a:rPr lang="en-US">
                    <a:noFill/>
                  </a:rPr>
                  <a:t> </a:t>
                </a:r>
              </a:p>
            </p:txBody>
          </p:sp>
        </mc:Fallback>
      </mc:AlternateContent>
    </p:spTree>
    <p:extLst>
      <p:ext uri="{BB962C8B-B14F-4D97-AF65-F5344CB8AC3E}">
        <p14:creationId xmlns:p14="http://schemas.microsoft.com/office/powerpoint/2010/main" val="4243972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Exponential and Logarithmic Functions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p:txBody>
              <a:bodyPr/>
              <a:lstStyle/>
              <a:p>
                <a:pPr marL="0" indent="0">
                  <a:buNone/>
                </a:pPr>
                <a:r>
                  <a:rPr lang="en-US" dirty="0" smtClean="0"/>
                  <a:t>This is another example of where you need implicit </a:t>
                </a:r>
                <a:r>
                  <a:rPr lang="en-US" dirty="0" err="1" smtClean="0"/>
                  <a:t>yoloswag</a:t>
                </a:r>
                <a:r>
                  <a:rPr lang="en-US" dirty="0" smtClean="0"/>
                  <a:t>. (a is a constant)</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𝑦</m:t>
                      </m:r>
                      <m:r>
                        <a:rPr lang="en-US" b="0" i="1" smtClean="0">
                          <a:latin typeface="Cambria Math"/>
                        </a:rPr>
                        <m:t>=</m:t>
                      </m:r>
                      <m:sSup>
                        <m:sSupPr>
                          <m:ctrlPr>
                            <a:rPr lang="en-US" b="0" i="1" smtClean="0">
                              <a:latin typeface="Cambria Math"/>
                            </a:rPr>
                          </m:ctrlPr>
                        </m:sSupPr>
                        <m:e>
                          <m:r>
                            <a:rPr lang="en-US" b="0" i="1" smtClean="0">
                              <a:latin typeface="Cambria Math"/>
                            </a:rPr>
                            <m:t>𝑎</m:t>
                          </m:r>
                        </m:e>
                        <m:sup>
                          <m:r>
                            <a:rPr lang="en-US" b="0" i="1" smtClean="0">
                              <a:latin typeface="Cambria Math"/>
                            </a:rPr>
                            <m:t>𝑥</m:t>
                          </m:r>
                        </m:sup>
                      </m:sSup>
                    </m:oMath>
                  </m:oMathPara>
                </a14:m>
                <a:endParaRPr lang="en-US" b="0" dirty="0" smtClean="0"/>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ln</m:t>
                          </m:r>
                        </m:fName>
                        <m:e>
                          <m:r>
                            <a:rPr lang="en-US" b="0" i="1" smtClean="0">
                              <a:latin typeface="Cambria Math"/>
                            </a:rPr>
                            <m:t>𝑦</m:t>
                          </m:r>
                        </m:e>
                      </m:func>
                      <m:r>
                        <a:rPr lang="en-US" b="0" i="1" smtClean="0">
                          <a:latin typeface="Cambria Math"/>
                        </a:rPr>
                        <m:t>=</m:t>
                      </m:r>
                      <m:r>
                        <a:rPr lang="en-US" b="0" i="1" smtClean="0">
                          <a:latin typeface="Cambria Math"/>
                        </a:rPr>
                        <m:t>𝑥</m:t>
                      </m:r>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𝑎</m:t>
                          </m:r>
                        </m:e>
                      </m:func>
                    </m:oMath>
                  </m:oMathPara>
                </a14:m>
                <a:endParaRPr lang="en-US" b="0" dirty="0" smtClean="0"/>
              </a:p>
              <a:p>
                <a:pPr marL="0" indent="0">
                  <a:buNone/>
                </a:pPr>
                <a14:m>
                  <m:oMathPara xmlns:m="http://schemas.openxmlformats.org/officeDocument/2006/math">
                    <m:oMathParaPr>
                      <m:jc m:val="centerGroup"/>
                    </m:oMathParaPr>
                    <m:oMath xmlns:m="http://schemas.openxmlformats.org/officeDocument/2006/math">
                      <m:f>
                        <m:fPr>
                          <m:ctrlPr>
                            <a:rPr lang="en-US" i="1" smtClean="0">
                              <a:latin typeface="Cambria Math"/>
                            </a:rPr>
                          </m:ctrlPr>
                        </m:fPr>
                        <m:num>
                          <m:r>
                            <a:rPr lang="en-US" b="0" i="1" smtClean="0">
                              <a:latin typeface="Cambria Math"/>
                            </a:rPr>
                            <m:t>1</m:t>
                          </m:r>
                        </m:num>
                        <m:den>
                          <m:r>
                            <a:rPr lang="en-US" b="0" i="1" smtClean="0">
                              <a:latin typeface="Cambria Math"/>
                            </a:rPr>
                            <m:t>𝑦</m:t>
                          </m:r>
                        </m:den>
                      </m:f>
                      <m:sSup>
                        <m:sSupPr>
                          <m:ctrlPr>
                            <a:rPr lang="en-US" b="0" i="1" smtClean="0">
                              <a:latin typeface="Cambria Math"/>
                            </a:rPr>
                          </m:ctrlPr>
                        </m:sSupPr>
                        <m:e>
                          <m:r>
                            <a:rPr lang="en-US" b="0" i="1" smtClean="0">
                              <a:latin typeface="Cambria Math"/>
                            </a:rPr>
                            <m:t>𝑦</m:t>
                          </m:r>
                        </m:e>
                        <m:sup>
                          <m:r>
                            <a:rPr lang="en-US" b="0" i="1" smtClean="0">
                              <a:latin typeface="Cambria Math"/>
                            </a:rPr>
                            <m:t>′</m:t>
                          </m:r>
                        </m:sup>
                      </m:sSup>
                      <m:r>
                        <a:rPr lang="en-US" b="0" i="1" smtClean="0">
                          <a:latin typeface="Cambria Math"/>
                        </a:rPr>
                        <m:t>=</m:t>
                      </m:r>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𝑎</m:t>
                          </m:r>
                        </m:e>
                      </m:func>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a:rPr>
                          </m:ctrlPr>
                        </m:sSupPr>
                        <m:e>
                          <m:r>
                            <a:rPr lang="en-US" b="0" i="1" smtClean="0">
                              <a:latin typeface="Cambria Math"/>
                            </a:rPr>
                            <m:t>𝑦</m:t>
                          </m:r>
                        </m:e>
                        <m:sup>
                          <m:r>
                            <a:rPr lang="en-US" b="0" i="1" smtClean="0">
                              <a:latin typeface="Cambria Math"/>
                            </a:rPr>
                            <m:t>′</m:t>
                          </m:r>
                        </m:sup>
                      </m:sSup>
                      <m:r>
                        <a:rPr lang="en-US" b="0" i="1" smtClean="0">
                          <a:latin typeface="Cambria Math"/>
                        </a:rPr>
                        <m:t>=</m:t>
                      </m:r>
                      <m:r>
                        <a:rPr lang="en-US" b="0" i="1" smtClean="0">
                          <a:latin typeface="Cambria Math"/>
                        </a:rPr>
                        <m:t>𝑦</m:t>
                      </m:r>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𝑎</m:t>
                          </m:r>
                        </m:e>
                      </m:func>
                    </m:oMath>
                  </m:oMathPara>
                </a14:m>
                <a:endParaRPr lang="en-US" b="0" dirty="0" smtClean="0"/>
              </a:p>
              <a:p>
                <a:pPr marL="0"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a:rPr>
                          </m:ctrlPr>
                        </m:sSupPr>
                        <m:e>
                          <m:r>
                            <a:rPr lang="en-US" b="0" i="1" smtClean="0">
                              <a:latin typeface="Cambria Math"/>
                            </a:rPr>
                            <m:t>𝑦</m:t>
                          </m:r>
                        </m:e>
                        <m:sup>
                          <m:r>
                            <a:rPr lang="en-US" b="0" i="1" smtClean="0">
                              <a:latin typeface="Cambria Math"/>
                            </a:rPr>
                            <m:t>′</m:t>
                          </m:r>
                        </m:sup>
                      </m:sSup>
                      <m:r>
                        <a:rPr lang="en-US" b="0" i="1" smtClean="0">
                          <a:latin typeface="Cambria Math"/>
                        </a:rPr>
                        <m:t>=</m:t>
                      </m:r>
                      <m:sSup>
                        <m:sSupPr>
                          <m:ctrlPr>
                            <a:rPr lang="en-US" b="0" i="1" smtClean="0">
                              <a:latin typeface="Cambria Math"/>
                            </a:rPr>
                          </m:ctrlPr>
                        </m:sSupPr>
                        <m:e>
                          <m:r>
                            <a:rPr lang="en-US" b="0" i="1" smtClean="0">
                              <a:latin typeface="Cambria Math"/>
                            </a:rPr>
                            <m:t>𝑎</m:t>
                          </m:r>
                        </m:e>
                        <m:sup>
                          <m:r>
                            <a:rPr lang="en-US" b="0" i="1" smtClean="0">
                              <a:latin typeface="Cambria Math"/>
                            </a:rPr>
                            <m:t>𝑥</m:t>
                          </m:r>
                        </m:sup>
                      </m:sSup>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𝑎</m:t>
                          </m:r>
                        </m:e>
                      </m:func>
                    </m:oMath>
                  </m:oMathPara>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a:stretch>
              </a:blipFill>
            </p:spPr>
            <p:txBody>
              <a:bodyPr/>
              <a:lstStyle/>
              <a:p>
                <a:r>
                  <a:rPr lang="en-US">
                    <a:noFill/>
                  </a:rPr>
                  <a:t> </a:t>
                </a:r>
              </a:p>
            </p:txBody>
          </p:sp>
        </mc:Fallback>
      </mc:AlternateContent>
    </p:spTree>
    <p:extLst>
      <p:ext uri="{BB962C8B-B14F-4D97-AF65-F5344CB8AC3E}">
        <p14:creationId xmlns:p14="http://schemas.microsoft.com/office/powerpoint/2010/main" val="1184551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can prove this too if you want.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sz="quarter" idx="1"/>
              </p:nvPr>
            </p:nvSpPr>
            <p:spPr/>
            <p:txBody>
              <a:bodyPr/>
              <a:lstStyle/>
              <a:p>
                <a:pPr marL="0" indent="0">
                  <a:buNone/>
                </a:pPr>
                <a:r>
                  <a:rPr lang="en-US" dirty="0" smtClean="0"/>
                  <a:t>But you might as well memorize it:</a:t>
                </a:r>
              </a:p>
              <a:p>
                <a:pPr marL="0" indent="0">
                  <a:buNone/>
                </a:pPr>
                <a14:m>
                  <m:oMathPara xmlns:m="http://schemas.openxmlformats.org/officeDocument/2006/math">
                    <m:oMathParaPr>
                      <m:jc m:val="centerGroup"/>
                    </m:oMathParaPr>
                    <m:oMath xmlns:m="http://schemas.openxmlformats.org/officeDocument/2006/math">
                      <m:f>
                        <m:fPr>
                          <m:ctrlPr>
                            <a:rPr lang="en-US" i="1" smtClean="0">
                              <a:latin typeface="Cambria Math"/>
                            </a:rPr>
                          </m:ctrlPr>
                        </m:fPr>
                        <m:num>
                          <m:r>
                            <a:rPr lang="en-US" b="0" i="1" smtClean="0">
                              <a:latin typeface="Cambria Math"/>
                            </a:rPr>
                            <m:t>𝑑</m:t>
                          </m:r>
                        </m:num>
                        <m:den>
                          <m:r>
                            <a:rPr lang="en-US" b="0" i="1" smtClean="0">
                              <a:latin typeface="Cambria Math"/>
                            </a:rPr>
                            <m:t>𝑑𝑥</m:t>
                          </m:r>
                        </m:den>
                      </m:f>
                      <m:func>
                        <m:funcPr>
                          <m:ctrlPr>
                            <a:rPr lang="en-US" i="1" smtClean="0">
                              <a:latin typeface="Cambria Math"/>
                            </a:rPr>
                          </m:ctrlPr>
                        </m:funcPr>
                        <m:fName>
                          <m:sSub>
                            <m:sSubPr>
                              <m:ctrlPr>
                                <a:rPr lang="en-US" i="1" smtClean="0">
                                  <a:latin typeface="Cambria Math"/>
                                </a:rPr>
                              </m:ctrlPr>
                            </m:sSubPr>
                            <m:e>
                              <m:r>
                                <m:rPr>
                                  <m:sty m:val="p"/>
                                </m:rPr>
                                <a:rPr lang="en-US" i="0" smtClean="0">
                                  <a:latin typeface="Cambria Math"/>
                                </a:rPr>
                                <m:t>log</m:t>
                              </m:r>
                            </m:e>
                            <m:sub>
                              <m:r>
                                <a:rPr lang="en-US" b="0" i="1" smtClean="0">
                                  <a:latin typeface="Cambria Math"/>
                                </a:rPr>
                                <m:t>𝑎</m:t>
                              </m:r>
                            </m:sub>
                          </m:sSub>
                        </m:fName>
                        <m:e>
                          <m:r>
                            <a:rPr lang="en-US" b="0" i="1" smtClean="0">
                              <a:latin typeface="Cambria Math"/>
                            </a:rPr>
                            <m:t>𝑢</m:t>
                          </m:r>
                        </m:e>
                      </m:func>
                      <m:r>
                        <a:rPr lang="en-US" b="0" i="1" smtClean="0">
                          <a:latin typeface="Cambria Math"/>
                        </a:rPr>
                        <m:t>=</m:t>
                      </m:r>
                      <m:f>
                        <m:fPr>
                          <m:ctrlPr>
                            <a:rPr lang="en-US" b="0" i="1" smtClean="0">
                              <a:latin typeface="Cambria Math"/>
                            </a:rPr>
                          </m:ctrlPr>
                        </m:fPr>
                        <m:num>
                          <m:r>
                            <a:rPr lang="en-US" b="0" i="1" smtClean="0">
                              <a:latin typeface="Cambria Math"/>
                            </a:rPr>
                            <m:t>1</m:t>
                          </m:r>
                        </m:num>
                        <m:den>
                          <m:r>
                            <a:rPr lang="en-US" b="0" i="1" smtClean="0">
                              <a:latin typeface="Cambria Math"/>
                            </a:rPr>
                            <m:t>𝑢</m:t>
                          </m:r>
                          <m:func>
                            <m:funcPr>
                              <m:ctrlPr>
                                <a:rPr lang="en-US" b="0" i="1" smtClean="0">
                                  <a:latin typeface="Cambria Math"/>
                                </a:rPr>
                              </m:ctrlPr>
                            </m:funcPr>
                            <m:fName>
                              <m:r>
                                <m:rPr>
                                  <m:sty m:val="p"/>
                                </m:rPr>
                                <a:rPr lang="en-US" b="0" i="0" smtClean="0">
                                  <a:latin typeface="Cambria Math"/>
                                </a:rPr>
                                <m:t>ln</m:t>
                              </m:r>
                            </m:fName>
                            <m:e>
                              <m:r>
                                <a:rPr lang="en-US" b="0" i="1" smtClean="0">
                                  <a:latin typeface="Cambria Math"/>
                                </a:rPr>
                                <m:t>𝑎</m:t>
                              </m:r>
                            </m:e>
                          </m:func>
                        </m:den>
                      </m:f>
                      <m:f>
                        <m:fPr>
                          <m:ctrlPr>
                            <a:rPr lang="en-US" b="0" i="1" smtClean="0">
                              <a:latin typeface="Cambria Math"/>
                            </a:rPr>
                          </m:ctrlPr>
                        </m:fPr>
                        <m:num>
                          <m:r>
                            <a:rPr lang="en-US" b="0" i="1" smtClean="0">
                              <a:latin typeface="Cambria Math"/>
                            </a:rPr>
                            <m:t>𝑑𝑢</m:t>
                          </m:r>
                        </m:num>
                        <m:den>
                          <m:r>
                            <a:rPr lang="en-US" b="0" i="1" smtClean="0">
                              <a:latin typeface="Cambria Math"/>
                            </a:rPr>
                            <m:t>𝑑𝑥</m:t>
                          </m:r>
                        </m:den>
                      </m:f>
                    </m:oMath>
                  </m:oMathPara>
                </a14:m>
                <a:endParaRPr lang="en-US" dirty="0" smtClean="0"/>
              </a:p>
              <a:p>
                <a:pPr marL="0" indent="0">
                  <a:buNone/>
                </a:pPr>
                <a:r>
                  <a:rPr lang="en-US" dirty="0" smtClean="0"/>
                  <a:t>(This looks a little </a:t>
                </a:r>
                <a:r>
                  <a:rPr lang="en-US" dirty="0" err="1" smtClean="0"/>
                  <a:t>cornfusing</a:t>
                </a:r>
                <a:r>
                  <a:rPr lang="en-US" dirty="0" smtClean="0"/>
                  <a:t> but the u is in case you have something inside the log, in which case you’ll need to chain rule).</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a:stretch>
              </a:blipFill>
            </p:spPr>
            <p:txBody>
              <a:bodyPr/>
              <a:lstStyle/>
              <a:p>
                <a:r>
                  <a:rPr lang="en-US">
                    <a:noFill/>
                  </a:rPr>
                  <a:t> </a:t>
                </a:r>
              </a:p>
            </p:txBody>
          </p:sp>
        </mc:Fallback>
      </mc:AlternateContent>
    </p:spTree>
    <p:extLst>
      <p:ext uri="{BB962C8B-B14F-4D97-AF65-F5344CB8AC3E}">
        <p14:creationId xmlns:p14="http://schemas.microsoft.com/office/powerpoint/2010/main" val="228669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summary</a:t>
            </a:r>
            <a:endParaRPr lang="en-US"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US" dirty="0" smtClean="0"/>
              <a:t>Stuff you need to know: (Other than all of it)</a:t>
            </a:r>
          </a:p>
          <a:p>
            <a:pPr marL="0" indent="0">
              <a:buNone/>
            </a:pPr>
            <a:r>
              <a:rPr lang="en-US" dirty="0" smtClean="0"/>
              <a:t>Rules:</a:t>
            </a:r>
          </a:p>
          <a:p>
            <a:r>
              <a:rPr lang="en-US" dirty="0" smtClean="0"/>
              <a:t>Power rule</a:t>
            </a:r>
          </a:p>
          <a:p>
            <a:r>
              <a:rPr lang="en-US" dirty="0" smtClean="0"/>
              <a:t>Product/Quotient rule</a:t>
            </a:r>
          </a:p>
          <a:p>
            <a:r>
              <a:rPr lang="en-US" dirty="0" smtClean="0"/>
              <a:t>Chain rule</a:t>
            </a:r>
          </a:p>
          <a:p>
            <a:pPr marL="0" indent="0">
              <a:buNone/>
            </a:pPr>
            <a:r>
              <a:rPr lang="en-US" dirty="0" smtClean="0"/>
              <a:t>Other stuff:</a:t>
            </a:r>
          </a:p>
          <a:p>
            <a:r>
              <a:rPr lang="en-US" dirty="0" smtClean="0"/>
              <a:t>Implicitly differentiate</a:t>
            </a:r>
          </a:p>
          <a:p>
            <a:r>
              <a:rPr lang="en-US" dirty="0" smtClean="0"/>
              <a:t>Understand relationships between position, velocity and acceleration.</a:t>
            </a:r>
          </a:p>
          <a:p>
            <a:pPr marL="0" indent="0">
              <a:buNone/>
            </a:pPr>
            <a:r>
              <a:rPr lang="en-US" dirty="0" smtClean="0"/>
              <a:t>Stuff to memorize:</a:t>
            </a:r>
          </a:p>
          <a:p>
            <a:r>
              <a:rPr lang="en-US" dirty="0" smtClean="0"/>
              <a:t>Trig derivatives (Remember the co-something thing)</a:t>
            </a:r>
          </a:p>
          <a:p>
            <a:r>
              <a:rPr lang="en-US" dirty="0" smtClean="0"/>
              <a:t>Exponential and log derivatives.</a:t>
            </a:r>
            <a:endParaRPr lang="en-US" dirty="0"/>
          </a:p>
        </p:txBody>
      </p:sp>
    </p:spTree>
    <p:extLst>
      <p:ext uri="{BB962C8B-B14F-4D97-AF65-F5344CB8AC3E}">
        <p14:creationId xmlns:p14="http://schemas.microsoft.com/office/powerpoint/2010/main" val="3853143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r>
              <a:rPr lang="en-US" dirty="0" smtClean="0"/>
              <a:t>of Derivative</a:t>
            </a:r>
            <a:endParaRPr lang="en-US" dirty="0"/>
          </a:p>
        </p:txBody>
      </p:sp>
      <p:sp>
        <p:nvSpPr>
          <p:cNvPr id="3" name="Content Placeholder 2"/>
          <p:cNvSpPr>
            <a:spLocks noGrp="1"/>
          </p:cNvSpPr>
          <p:nvPr>
            <p:ph sz="quarter" idx="1"/>
          </p:nvPr>
        </p:nvSpPr>
        <p:spPr/>
        <p:txBody>
          <a:bodyPr/>
          <a:lstStyle/>
          <a:p>
            <a:pPr marL="0" indent="0">
              <a:buNone/>
            </a:pPr>
            <a:r>
              <a:rPr lang="en-US" dirty="0" smtClean="0"/>
              <a:t>What does a derivative even mean?</a:t>
            </a:r>
          </a:p>
          <a:p>
            <a:pPr marL="0" indent="0">
              <a:buNone/>
            </a:pPr>
            <a:r>
              <a:rPr lang="en-US" sz="1200" dirty="0" smtClean="0"/>
              <a:t>(Related question: What is love?)</a:t>
            </a:r>
          </a:p>
          <a:p>
            <a:pPr marL="0" indent="0">
              <a:buNone/>
            </a:pPr>
            <a:r>
              <a:rPr lang="en-US" dirty="0" smtClean="0"/>
              <a:t>Long story short, a derivative is a slope. </a:t>
            </a:r>
          </a:p>
          <a:p>
            <a:pPr marL="0" indent="0">
              <a:buNone/>
            </a:pPr>
            <a:r>
              <a:rPr lang="en-US" dirty="0" smtClean="0"/>
              <a:t>(It doesn’t even need to be of a actual function, in can be of any sort of graph).</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114800"/>
            <a:ext cx="3429000" cy="2337955"/>
          </a:xfrm>
          <a:prstGeom prst="rect">
            <a:avLst/>
          </a:prstGeom>
        </p:spPr>
      </p:pic>
    </p:spTree>
    <p:extLst>
      <p:ext uri="{BB962C8B-B14F-4D97-AF65-F5344CB8AC3E}">
        <p14:creationId xmlns:p14="http://schemas.microsoft.com/office/powerpoint/2010/main" val="1842107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Derivative notations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There is a debate among a large community of nerds about who invented calculus. Even though that’s really not even that important, it’s nice to know the two fathers of calculus – Newton and Leibniz. They basically came up with the idea independently at the same time, but have two different notations:</a:t>
                </a:r>
              </a:p>
              <a:p>
                <a:pPr marL="0" indent="0">
                  <a:buNone/>
                </a:pPr>
                <a:r>
                  <a:rPr lang="en-US" dirty="0" smtClean="0"/>
                  <a:t>Newton: Derivative of a function: </a:t>
                </a:r>
                <a14:m>
                  <m:oMath xmlns:m="http://schemas.openxmlformats.org/officeDocument/2006/math">
                    <m:r>
                      <a:rPr lang="en-US" b="0" i="1" smtClean="0">
                        <a:latin typeface="Cambria Math"/>
                      </a:rPr>
                      <m:t>𝑓</m:t>
                    </m:r>
                    <m:r>
                      <a:rPr lang="en-US" b="0" i="1" smtClean="0">
                        <a:latin typeface="Cambria Math"/>
                      </a:rPr>
                      <m:t>′(</m:t>
                    </m:r>
                    <m:r>
                      <a:rPr lang="en-US" b="0" i="1" smtClean="0">
                        <a:latin typeface="Cambria Math"/>
                      </a:rPr>
                      <m:t>𝑥</m:t>
                    </m:r>
                    <m:r>
                      <a:rPr lang="en-US" b="0" i="1" smtClean="0">
                        <a:latin typeface="Cambria Math"/>
                      </a:rPr>
                      <m:t>)</m:t>
                    </m:r>
                  </m:oMath>
                </a14:m>
                <a:endParaRPr lang="en-US" dirty="0" smtClean="0"/>
              </a:p>
              <a:p>
                <a:pPr marL="0" indent="0">
                  <a:buNone/>
                </a:pPr>
                <a:r>
                  <a:rPr lang="en-US" dirty="0" smtClean="0"/>
                  <a:t>Leibniz: Derivative of a function: </a:t>
                </a:r>
                <a14:m>
                  <m:oMath xmlns:m="http://schemas.openxmlformats.org/officeDocument/2006/math">
                    <m:f>
                      <m:fPr>
                        <m:ctrlPr>
                          <a:rPr lang="en-US" i="1" smtClean="0">
                            <a:latin typeface="Cambria Math"/>
                          </a:rPr>
                        </m:ctrlPr>
                      </m:fPr>
                      <m:num>
                        <m:r>
                          <a:rPr lang="en-US" b="0" i="1" smtClean="0">
                            <a:latin typeface="Cambria Math"/>
                          </a:rPr>
                          <m:t>𝑑𝑦</m:t>
                        </m:r>
                      </m:num>
                      <m:den>
                        <m:r>
                          <a:rPr lang="en-US" b="0" i="1" smtClean="0">
                            <a:latin typeface="Cambria Math"/>
                          </a:rPr>
                          <m:t>𝑑𝑥</m:t>
                        </m:r>
                      </m:den>
                    </m:f>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972"/>
                </a:stretch>
              </a:blipFill>
            </p:spPr>
            <p:txBody>
              <a:bodyPr/>
              <a:lstStyle/>
              <a:p>
                <a:r>
                  <a:rPr lang="en-US">
                    <a:noFill/>
                  </a:rPr>
                  <a:t> </a:t>
                </a:r>
              </a:p>
            </p:txBody>
          </p:sp>
        </mc:Fallback>
      </mc:AlternateContent>
    </p:spTree>
    <p:extLst>
      <p:ext uri="{BB962C8B-B14F-4D97-AF65-F5344CB8AC3E}">
        <p14:creationId xmlns:p14="http://schemas.microsoft.com/office/powerpoint/2010/main" val="1888024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learn both?</a:t>
            </a:r>
            <a:endParaRPr lang="en-US" dirty="0"/>
          </a:p>
        </p:txBody>
      </p:sp>
      <p:sp>
        <p:nvSpPr>
          <p:cNvPr id="3" name="Content Placeholder 2"/>
          <p:cNvSpPr>
            <a:spLocks noGrp="1"/>
          </p:cNvSpPr>
          <p:nvPr>
            <p:ph sz="quarter" idx="1"/>
          </p:nvPr>
        </p:nvSpPr>
        <p:spPr/>
        <p:txBody>
          <a:bodyPr/>
          <a:lstStyle/>
          <a:p>
            <a:pPr marL="0" indent="0">
              <a:buNone/>
            </a:pPr>
            <a:r>
              <a:rPr lang="en-US" dirty="0" smtClean="0"/>
              <a:t>Both ways of notating derivatives are important to know. Each has their own times to be convenient. </a:t>
            </a:r>
          </a:p>
          <a:p>
            <a:pPr marL="0" indent="0">
              <a:buNone/>
            </a:pPr>
            <a:endParaRPr lang="en-US" dirty="0" smtClean="0"/>
          </a:p>
          <a:p>
            <a:pPr marL="0" indent="0">
              <a:buNone/>
            </a:pPr>
            <a:r>
              <a:rPr lang="en-US" dirty="0" smtClean="0"/>
              <a:t>Here are a bunch of subjective/useless statements:</a:t>
            </a:r>
            <a:endParaRPr lang="en-US" dirty="0"/>
          </a:p>
          <a:p>
            <a:pPr marL="0" indent="0">
              <a:buNone/>
            </a:pPr>
            <a:r>
              <a:rPr lang="en-US" dirty="0" smtClean="0"/>
              <a:t>Newton way: Easier to write, better for derivatives </a:t>
            </a:r>
            <a:r>
              <a:rPr lang="en-US" dirty="0" smtClean="0"/>
              <a:t>Leibniz </a:t>
            </a:r>
            <a:r>
              <a:rPr lang="en-US" dirty="0" smtClean="0"/>
              <a:t>way: Makes more sense with </a:t>
            </a:r>
            <a:r>
              <a:rPr lang="en-US" dirty="0" smtClean="0"/>
              <a:t>integrals</a:t>
            </a:r>
            <a:endParaRPr lang="en-US" dirty="0"/>
          </a:p>
        </p:txBody>
      </p:sp>
    </p:spTree>
    <p:extLst>
      <p:ext uri="{BB962C8B-B14F-4D97-AF65-F5344CB8AC3E}">
        <p14:creationId xmlns:p14="http://schemas.microsoft.com/office/powerpoint/2010/main" val="2074360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this looks familiar.</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Yes, we already explored our limit definition of a derivative last chapter.</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a:latin typeface="Cambria Math"/>
                            </a:rPr>
                          </m:ctrlPr>
                        </m:funcPr>
                        <m:fName>
                          <m:limLow>
                            <m:limLowPr>
                              <m:ctrlPr>
                                <a:rPr lang="en-US" i="1">
                                  <a:latin typeface="Cambria Math"/>
                                </a:rPr>
                              </m:ctrlPr>
                            </m:limLowPr>
                            <m:e>
                              <m:r>
                                <m:rPr>
                                  <m:sty m:val="p"/>
                                </m:rPr>
                                <a:rPr lang="en-US">
                                  <a:latin typeface="Cambria Math"/>
                                </a:rPr>
                                <m:t>lim</m:t>
                              </m:r>
                            </m:e>
                            <m:lim>
                              <m:r>
                                <a:rPr lang="en-US" i="1">
                                  <a:latin typeface="Cambria Math"/>
                                </a:rPr>
                                <m:t>h</m:t>
                              </m:r>
                              <m:r>
                                <a:rPr lang="en-US" i="1">
                                  <a:latin typeface="Cambria Math"/>
                                </a:rPr>
                                <m:t>→0</m:t>
                              </m:r>
                            </m:lim>
                          </m:limLow>
                        </m:fName>
                        <m:e>
                          <m:f>
                            <m:fPr>
                              <m:ctrlPr>
                                <a:rPr lang="en-US" i="1">
                                  <a:latin typeface="Cambria Math"/>
                                </a:rPr>
                              </m:ctrlPr>
                            </m:fPr>
                            <m:num>
                              <m:r>
                                <a:rPr lang="en-US" i="1">
                                  <a:latin typeface="Cambria Math"/>
                                </a:rPr>
                                <m:t>𝑓</m:t>
                              </m:r>
                              <m:d>
                                <m:dPr>
                                  <m:ctrlPr>
                                    <a:rPr lang="en-US" i="1">
                                      <a:latin typeface="Cambria Math"/>
                                    </a:rPr>
                                  </m:ctrlPr>
                                </m:dPr>
                                <m:e>
                                  <m:r>
                                    <a:rPr lang="en-US" i="1">
                                      <a:latin typeface="Cambria Math"/>
                                    </a:rPr>
                                    <m:t>𝑥</m:t>
                                  </m:r>
                                  <m:r>
                                    <a:rPr lang="en-US" i="1">
                                      <a:latin typeface="Cambria Math"/>
                                    </a:rPr>
                                    <m:t>+</m:t>
                                  </m:r>
                                  <m:r>
                                    <a:rPr lang="en-US" i="1">
                                      <a:latin typeface="Cambria Math"/>
                                    </a:rPr>
                                    <m:t>h</m:t>
                                  </m:r>
                                </m:e>
                              </m:d>
                              <m:r>
                                <a:rPr lang="en-US" i="1">
                                  <a:latin typeface="Cambria Math"/>
                                </a:rPr>
                                <m:t>−</m:t>
                              </m:r>
                              <m:r>
                                <a:rPr lang="en-US" i="1">
                                  <a:latin typeface="Cambria Math"/>
                                </a:rPr>
                                <m:t>𝑓</m:t>
                              </m:r>
                              <m:r>
                                <a:rPr lang="en-US" i="1">
                                  <a:latin typeface="Cambria Math"/>
                                </a:rPr>
                                <m:t>(</m:t>
                              </m:r>
                              <m:r>
                                <a:rPr lang="en-US" i="1">
                                  <a:latin typeface="Cambria Math"/>
                                </a:rPr>
                                <m:t>𝑥</m:t>
                              </m:r>
                              <m:r>
                                <a:rPr lang="en-US" i="1">
                                  <a:latin typeface="Cambria Math"/>
                                </a:rPr>
                                <m:t>)</m:t>
                              </m:r>
                            </m:num>
                            <m:den>
                              <m:d>
                                <m:dPr>
                                  <m:ctrlPr>
                                    <a:rPr lang="en-US" i="1">
                                      <a:latin typeface="Cambria Math"/>
                                    </a:rPr>
                                  </m:ctrlPr>
                                </m:dPr>
                                <m:e>
                                  <m:r>
                                    <a:rPr lang="en-US" i="1">
                                      <a:latin typeface="Cambria Math"/>
                                    </a:rPr>
                                    <m:t>𝑥</m:t>
                                  </m:r>
                                  <m:r>
                                    <a:rPr lang="en-US" i="1">
                                      <a:latin typeface="Cambria Math"/>
                                    </a:rPr>
                                    <m:t>+</m:t>
                                  </m:r>
                                  <m:r>
                                    <a:rPr lang="en-US" i="1">
                                      <a:latin typeface="Cambria Math"/>
                                    </a:rPr>
                                    <m:t>h</m:t>
                                  </m:r>
                                </m:e>
                              </m:d>
                              <m:r>
                                <a:rPr lang="en-US" i="1">
                                  <a:latin typeface="Cambria Math"/>
                                </a:rPr>
                                <m:t>−</m:t>
                              </m:r>
                              <m:r>
                                <a:rPr lang="en-US" i="1">
                                  <a:latin typeface="Cambria Math"/>
                                </a:rPr>
                                <m:t>𝑥</m:t>
                              </m:r>
                            </m:den>
                          </m:f>
                          <m:r>
                            <a:rPr lang="en-US" i="1">
                              <a:latin typeface="Cambria Math"/>
                            </a:rPr>
                            <m:t>=</m:t>
                          </m:r>
                          <m:func>
                            <m:funcPr>
                              <m:ctrlPr>
                                <a:rPr lang="en-US" i="1">
                                  <a:latin typeface="Cambria Math"/>
                                </a:rPr>
                              </m:ctrlPr>
                            </m:funcPr>
                            <m:fName>
                              <m:limLow>
                                <m:limLowPr>
                                  <m:ctrlPr>
                                    <a:rPr lang="en-US" i="1">
                                      <a:latin typeface="Cambria Math"/>
                                    </a:rPr>
                                  </m:ctrlPr>
                                </m:limLowPr>
                                <m:e>
                                  <m:r>
                                    <m:rPr>
                                      <m:sty m:val="p"/>
                                    </m:rPr>
                                    <a:rPr lang="en-US">
                                      <a:latin typeface="Cambria Math"/>
                                    </a:rPr>
                                    <m:t>lim</m:t>
                                  </m:r>
                                </m:e>
                                <m:lim>
                                  <m:r>
                                    <a:rPr lang="en-US" i="1">
                                      <a:latin typeface="Cambria Math"/>
                                    </a:rPr>
                                    <m:t>h</m:t>
                                  </m:r>
                                  <m:r>
                                    <a:rPr lang="en-US" i="1">
                                      <a:latin typeface="Cambria Math"/>
                                    </a:rPr>
                                    <m:t>→0</m:t>
                                  </m:r>
                                </m:lim>
                              </m:limLow>
                            </m:fName>
                            <m:e>
                              <m:f>
                                <m:fPr>
                                  <m:ctrlPr>
                                    <a:rPr lang="en-US" i="1">
                                      <a:latin typeface="Cambria Math"/>
                                    </a:rPr>
                                  </m:ctrlPr>
                                </m:fPr>
                                <m:num>
                                  <m:r>
                                    <a:rPr lang="en-US" i="1">
                                      <a:latin typeface="Cambria Math"/>
                                    </a:rPr>
                                    <m:t>𝑓</m:t>
                                  </m:r>
                                  <m:d>
                                    <m:dPr>
                                      <m:ctrlPr>
                                        <a:rPr lang="en-US" i="1">
                                          <a:latin typeface="Cambria Math"/>
                                        </a:rPr>
                                      </m:ctrlPr>
                                    </m:dPr>
                                    <m:e>
                                      <m:r>
                                        <a:rPr lang="en-US" i="1">
                                          <a:latin typeface="Cambria Math"/>
                                        </a:rPr>
                                        <m:t>𝑥</m:t>
                                      </m:r>
                                      <m:r>
                                        <a:rPr lang="en-US" i="1">
                                          <a:latin typeface="Cambria Math"/>
                                        </a:rPr>
                                        <m:t>+</m:t>
                                      </m:r>
                                      <m:r>
                                        <a:rPr lang="en-US" i="1">
                                          <a:latin typeface="Cambria Math"/>
                                        </a:rPr>
                                        <m:t>h</m:t>
                                      </m:r>
                                    </m:e>
                                  </m:d>
                                  <m:r>
                                    <a:rPr lang="en-US" i="1">
                                      <a:latin typeface="Cambria Math"/>
                                    </a:rPr>
                                    <m:t>−</m:t>
                                  </m:r>
                                  <m:r>
                                    <a:rPr lang="en-US" i="1">
                                      <a:latin typeface="Cambria Math"/>
                                    </a:rPr>
                                    <m:t>𝑓</m:t>
                                  </m:r>
                                  <m:r>
                                    <a:rPr lang="en-US" i="1">
                                      <a:latin typeface="Cambria Math"/>
                                    </a:rPr>
                                    <m:t>(</m:t>
                                  </m:r>
                                  <m:r>
                                    <a:rPr lang="en-US" i="1">
                                      <a:latin typeface="Cambria Math"/>
                                    </a:rPr>
                                    <m:t>𝑥</m:t>
                                  </m:r>
                                  <m:r>
                                    <a:rPr lang="en-US" i="1">
                                      <a:latin typeface="Cambria Math"/>
                                    </a:rPr>
                                    <m:t>)</m:t>
                                  </m:r>
                                </m:num>
                                <m:den>
                                  <m:r>
                                    <a:rPr lang="en-US" i="1">
                                      <a:latin typeface="Cambria Math"/>
                                    </a:rPr>
                                    <m:t>h</m:t>
                                  </m:r>
                                </m:den>
                              </m:f>
                            </m:e>
                          </m:func>
                        </m:e>
                      </m:func>
                    </m:oMath>
                  </m:oMathPara>
                </a14:m>
                <a:endParaRPr lang="en-US" dirty="0" smtClean="0"/>
              </a:p>
              <a:p>
                <a:pPr marL="0" indent="0">
                  <a:buNone/>
                </a:pPr>
                <a:endParaRPr lang="en-US" dirty="0"/>
              </a:p>
              <a:p>
                <a:pPr marL="0" indent="0">
                  <a:buNone/>
                </a:pPr>
                <a:r>
                  <a:rPr lang="en-US" dirty="0" smtClean="0"/>
                  <a:t>Although complicated, it’s actually not too bad to understand this if you know how to find slope between two points.</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2543" b="-1221"/>
                </a:stretch>
              </a:blipFill>
            </p:spPr>
            <p:txBody>
              <a:bodyPr/>
              <a:lstStyle/>
              <a:p>
                <a:r>
                  <a:rPr lang="en-US">
                    <a:noFill/>
                  </a:rPr>
                  <a:t> </a:t>
                </a:r>
              </a:p>
            </p:txBody>
          </p:sp>
        </mc:Fallback>
      </mc:AlternateContent>
      <p:sp>
        <p:nvSpPr>
          <p:cNvPr id="4" name="TextBox 3"/>
          <p:cNvSpPr txBox="1"/>
          <p:nvPr/>
        </p:nvSpPr>
        <p:spPr>
          <a:xfrm>
            <a:off x="6400800" y="0"/>
            <a:ext cx="2743200" cy="369332"/>
          </a:xfrm>
          <a:prstGeom prst="rect">
            <a:avLst/>
          </a:prstGeom>
          <a:noFill/>
        </p:spPr>
        <p:txBody>
          <a:bodyPr wrap="square" rtlCol="0">
            <a:spAutoFit/>
          </a:bodyPr>
          <a:lstStyle/>
          <a:p>
            <a:r>
              <a:rPr lang="en-US" dirty="0" err="1" smtClean="0"/>
              <a:t>yoloswag</a:t>
            </a:r>
            <a:endParaRPr lang="en-US" dirty="0"/>
          </a:p>
        </p:txBody>
      </p:sp>
    </p:spTree>
    <p:extLst>
      <p:ext uri="{BB962C8B-B14F-4D97-AF65-F5344CB8AC3E}">
        <p14:creationId xmlns:p14="http://schemas.microsoft.com/office/powerpoint/2010/main" val="1018428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I’m tired of limit </a:t>
            </a:r>
            <a:r>
              <a:rPr lang="en-US" dirty="0" err="1" smtClean="0"/>
              <a:t>definitioning</a:t>
            </a:r>
            <a:r>
              <a:rPr lang="en-US" dirty="0"/>
              <a:t>!</a:t>
            </a:r>
          </a:p>
        </p:txBody>
      </p:sp>
      <p:sp>
        <p:nvSpPr>
          <p:cNvPr id="3" name="Content Placeholder 2"/>
          <p:cNvSpPr>
            <a:spLocks noGrp="1"/>
          </p:cNvSpPr>
          <p:nvPr>
            <p:ph sz="quarter" idx="1"/>
          </p:nvPr>
        </p:nvSpPr>
        <p:spPr/>
        <p:txBody>
          <a:bodyPr/>
          <a:lstStyle/>
          <a:p>
            <a:pPr marL="0" indent="0">
              <a:buNone/>
            </a:pPr>
            <a:r>
              <a:rPr lang="en-US" dirty="0" smtClean="0"/>
              <a:t>Yes, taking the limit definition can get tiring, time consuming and may cause you to quit calculus.</a:t>
            </a:r>
          </a:p>
          <a:p>
            <a:pPr marL="0" indent="0">
              <a:buNone/>
            </a:pPr>
            <a:endParaRPr lang="en-US" dirty="0"/>
          </a:p>
          <a:p>
            <a:pPr marL="0" indent="0">
              <a:buNone/>
            </a:pPr>
            <a:r>
              <a:rPr lang="en-US" dirty="0" smtClean="0"/>
              <a:t>It’s understandable.</a:t>
            </a:r>
          </a:p>
          <a:p>
            <a:pPr marL="0" indent="0">
              <a:buNone/>
            </a:pPr>
            <a:endParaRPr lang="en-US" dirty="0"/>
          </a:p>
          <a:p>
            <a:pPr marL="0" indent="0">
              <a:buNone/>
            </a:pPr>
            <a:r>
              <a:rPr lang="en-US" dirty="0" smtClean="0"/>
              <a:t>That’s why there a couple of smart </a:t>
            </a:r>
          </a:p>
          <a:p>
            <a:pPr marL="0" indent="0">
              <a:buNone/>
            </a:pPr>
            <a:r>
              <a:rPr lang="en-US" dirty="0" smtClean="0"/>
              <a:t>cookies came up with rules for </a:t>
            </a:r>
          </a:p>
          <a:p>
            <a:pPr marL="0" indent="0">
              <a:buNone/>
            </a:pPr>
            <a:r>
              <a:rPr lang="en-US" dirty="0" smtClean="0"/>
              <a:t>differentiation.</a:t>
            </a:r>
            <a:endParaRPr lang="en-US" dirty="0"/>
          </a:p>
        </p:txBody>
      </p:sp>
      <p:sp>
        <p:nvSpPr>
          <p:cNvPr id="4" name="AutoShape 2" descr="data:image/jpeg;base64,/9j/4AAQSkZJRgABAQAAAQABAAD/2wCEAAkGBxQTEhUUExQWFhUWGBobGRgYGBgdIBoeHx8cIBwbGh0ZHSgiGhonIhwYIjEiJSkrLi4uHSAzODMsNygtLisBCgoKDg0OFA8QFywcFBwsLCwsLCwsKywsLCwsLCwsLDcsLCwsLCwsNzcrNzcsKyw3Nyw3Kyw3Kys3KyssKysrLP/AABEIAP8AxgMBIgACEQEDEQH/xAAcAAABBQEBAQAAAAAAAAAAAAAEAgMFBgcAAQj/xABUEAABAgQEAwUEBwMEDgkFAAABAhEAAwQhBRIxQRNRYQYicYGRBzKhsRRCUsHR8PEjM+EVYnKCFyQlNDU2dIOSsrPC0+IIFkNTY5O0w9ImRFRzov/EABcBAQEBAQAAAAAAAAAAAAAAAAABAgP/xAAbEQEBAQADAQEAAAAAAAAAAAAAARESIUECMf/aAAwDAQACEQMRAD8ApKaFOwJfXflt42tHJplBQKXfk3S+p1h1C211Gtra/P8AhBC6kXSLPv16trHONUCCwGbunbS/xgqUHttdy4sfH1jlrzjKryP5+MIpiQ6TqNPwf74ofQoGwGUG3gxtro3pDpmZHJIDMSrRxz6HnApmBJOZzYFhv6bONekTnYPDkVmJSZc9IVLRLXOKDcKKcoRmG4GZ26DaEKhJONU5sZiXJYeG1zBk+rlywCtYTqz7npzjaVV0mdU1VDUS5PClSpJGdu/xAtwxtbKNOcVb2T9l6dE6umMJhkVS5MhSu/w5aQCMhLsWWxOtovFNZRTYjKVmyrS4clzrf9IEm4pKzDvhnu0bT2llysTwOZVzZKEzESps2WRqgylKZlM7EIuOsT/YLH5OJUyqhFOmUBMUjKoJJsEl7Ac4uIwCnq5ZBUFAtsDzjxOJScwzTRrz0v584L7b9o04itVVKkmQgSOHlcd4hSi/dA5tG4z6yXS4fSzeAiZmFLLZgP3hQh3YuRmdt4YMVpJiFgkKChzfxOoNobGNU4YcVNj5B+saD7Qux9MvE8OCUJlpqpi0z0IGUTBLAWCQNz3kki5B1i9ifLRVy8PTIliSqlmTGCQAAlctGQIZspCz6QxdYdNxWUnLxJiRdxcXHTpHlPiUlamTNQSdBmDv+kaX2DwCTT4ri0lCE8MfRlISQ4RnTMUUh9A7sBs0G4jSU2JUNamZTy0cGZUSkLASSlUpwmaksCku1vEXEMNZGvGKZJbiJB3Dv+TCZmL09v2ydOca32Zq5VLgMipVKSvhUqVkMkFTDmRrEZ7JsTlV8/EqlMkITMmSGQoJOVpeU3Aa5S8MNUCTisldkzkFRazjblzguWHHLy5fDnGoTqKmxKiqRMp5aeHMqJSSAl0qlKUkTEKygpVZ/hcRk2CTiuRLUSSSm/i2sSwGImXY6+Hq0LmIt1J1+TQ0E3HnrDgJtz6fOIFqAADvtDYURr5vz/SFWcC3WGSly2m+urQHTJYNjYXNzv8ApHQkpTv90dAQ5UwOY7G33P6Q6DlSAw72tvz+TDc0XALB7aXjxY3OjMb2cRI2Jp97aJdvEs3Wz7Q2JThSiGfQfZG+p+cKkHIi9yt2FtI9Jyoyt0ULB35xWQpDnvXBtrudGbq0W32UH+7A2/tWYB5Kl+u+kVJcshgAS7u5+REGYXiU2lnyqqRlWuU4yqsFoIAUh3t0OrsYsK15WC0dZiNZLqaaXNXLRIUFrD91aSAkeBQo/wBaPfZjSolHEZUpIQhFfMCUjRIyS2AHKKqfasRM4krDQFKCRNUqbLClgOEJCgLgKVvoHDXiA7P+0CopKqqnmQFyaqaZipOcBUtWjpUQyrWII2Gm+mV0wk//AExN/wAlq/nNhH/R6/wYv/KJn+qiKt2o9oJqaY0dLTfRZK3TMUopfK7qQhCLAm7nqfGEez/tnNw+Sunl0ap4VNXMChNSlgQmxBSdG1iaM6pUH6If6CttnL/rH0lV4uqlw6lmpSlRIpEMp9JhloJDbh3EZr2X7MIVQTKVRAnrQoPtmU7ORqA/wi0Te11XTSJcudhYWmUhAzfSZZBKAAFAFDi4ccoksXEh2vwpAxbCqnMrOZsyWQVKKW4SyMqSWSbbM730iVn/AOG5P+QTv9tJjPu0OK4hXGnquCmjl0q+JKKlFfEXb3mA7jBrfaN4sMvtzPKRO/kpSpwQUiYmbKKGLFQC/eCHAJS2wi7DEv2bP92cV/oUf+pMjquacQocQlrJlZJlTJeWSHCHAJ8frJ0N+cU/s7X4hSz6isXTpql13CKgiYJYlFGYBPfBcAKAfW14FwvtvPkiqkfQsyp86fMfjgBPFPu3R3iOmsNRcuzuK/Rez8moyhfCpEryktmYaOxb0iM9jmO/TZ+JVOQS+JMkdwKzANLy6sH919Iiezvbyoo6WRTHD+JwZYRnE9ACm3YptHtF28qJVRUT/wCT3FQJQyCeh08NJTfu3d4ui5di/wC9K3/K67/arjHuzTmlk/0besXKu9otVMkrkyKFFOZgUOIqalQTnfMsJSkZlXJ8dYrtFTCWiWgaJSwPNt/OJR7wy3Ni3nDq0ZiA9xa23hDaLG/6w8lLagNq52jKmWYken4w2oDVx4MYcqVMnUk5vL9IQWSeZLWYQDapJULtr57x0KIcXI6XGkdAQ08AnS/g3zhKpZXoQAd9bDXaHUTMzKuRr4XNy/lHi5hUCAzHV9fC3SMtvOJxFckpYb+trR5PuWTqd/v+V48StgAL3d2G0OyQdTr8rxpk1VFSQDukPbz33FukeoVYbXZnt0h2ZLCpahoUgG50JFx4fhAQWHF7Mw59IgKlL97V2a+lv4tCJyWWeqtPEcvjCqa5LuzajmPyLQ3U+8q93+f6RUJlFkklgMxb48tx98WLsZJcuUKUBM6tpo/MfGK1KD2AG7+XhFz9nqZjLy/aJ6PyL+V+kSkXUU8hARldBUdw7Hm3nFc7W1zHLmCkpJfKVP5vpytEnX4iuYhQIugsQGsdlAfWBiv43VoXMkOn9q6UzAE2N7G2p5xlurBhIqKqUElCESm7o7z+XTrB1H2ZmycxQpHeB7pUq/wA9Yk6PEpMqUkrmpSGFyd+rdSIOl10tXurQss7IWCW52NoLij1eKrlpVTzU8Nb93kp2YpaxPPeKniK0y3s6yov1LsdrAB/jFm7cYhJmtw1omLSe8EqDp1b8IrmNvNkoWShJLgvqSB7w69d41GLREo5gNLhxDiLOLfn5x1KgZAlJ0BYnlzMKBbqxGn4wIHVL11Yx4RoBt+Wh+YqxuxzCELcHYtr6iKplAIYm3IdLQ4QQ46M/XrHpm25Fv1hAnMCz9HfX7jBCFJ7ujHZ4Ym390nzL+MPZthr8/OGJsxvXQ7QQlYJ0LD86x0ImC7kGPIAJYZxY6O0NnUAasf47Q+s+Ds/Szfnyj1XMWO+z20eMtUyiSxf63lb8YWpIFgHdt9PDyhCy9xrtbdt48S4LJ1/LfdGkKmJJVkGu5fZuvhDBoQd+rMLflucGJlBIs72uTfW2u8KSgMm3lrpprAByZRB3PR/y0eTD3lWuD8ber2g9BfZhoW1/O0BzEvMUegJHyHLleCGZKNQHuraLh2TlLyqKEq8Ry5jwcxUJQIcPuf1+cX/ALFT0JSSXswA5Hy9XiU+f1L4jUy5ik5AlwMpOjt03v5xXJ1H9HqUzMrpz7kDXe/p5xZK5KlylKyAZVAulPq4a5dtohMTpjklK4r5mK0XsxfV7nyEZaqTOC1CApUueg5kHKoywTms2cKNwz6Xfxh/CuzRRTTJZJRMmypqSoBIIcWKQPdGtolsMnKTLAHetYA69IZxfEqmT+1TIlzkpHeHEUF8iAhmygnV4NeM8TRrl08pSRLCMhUoiSCbBrLOm7kxGzpQMkEs7jKB8+TaD1iVrKxX0KZLWOGoLUcjlr3KfWK1R1ZJSHDAgh9Ht6xuOa2Si6QdyD56GF5TqA3Lrfl4R5IYgG7EbbeHOHlcvmfCJVhKQCT0BaBpidSdz+H8YMUrLZusD5CATsbHpyirQ81DtcWhspO/l9xMETUan5t19IZWWsP4gwQ1KVZrNz68oZnLfa46a6tHoa51v4aaawkhndrafnncwR5NTmjyHUgAByNNzHQEfMTsBuPXy2hPE0SbkGxAfyb0hXBYBkn18YezFNglnDXY/Ecoy2HSVXzFmu+/w5Q4Fa5dbba/m3pHItZyedw3gekcqcACA9hz15xWXhS+oDvoTvb0vHkubs6eesIWCe8TqD3Rbn+EOJmOkA8t+rW8Yo6Wb2Y+pHn3ecCVMz9oczWs4Is3PQN5Qcgk2ezN6bGIlX7wnmbiCCqKVnKU5gCpbOrqptfB41TDaCWmXLTLfN4huovyPWKp2c7LlWXPcC6g1nIe/Pw8YuoHuykBJSGdV3Ycup9Yza18mKl5coy3uQ5L6W08IrPaFxIQpKSkak5GuRY5ruCfARO4vKZRF2cNa/gD98QvbSmKEyADlUsAFj+Bsf0iFSGCdo0JRknOhQG4N7fN9oXNwCVNSZqMkvZypZN9rqsg7p0MCysNWpDpyLDsyx9Y2Ycj0iu4/hhkkJmBCSG7gUs6uU9ALGKaje06hJRwE5SpJUVKSSxfQOS7dHsIisKBUoaAA2ezfiI8nSlqLkBI5NYR1LKYi+zervbTS8bjC+0ZcAHa3gG2baHJoffxHyiEwqsYd52cgM7+fLURNvZwRc2MZrcJKgdxf4dIbWS7OPxI5x7LuSOfq8JVpfUecNU2U7XsOXqOpgacm+19P49YJmKO2zfn4/CGlJvY6v8AGKgGajQOzeX5MMPyc8+UErS1nbo2nhyeB1s73uN9NtoMlyA4/A2HSOhMhGbX8t+oj2AHkzE5SQXtrc+F4WieNil+g+/QQlMlI1s2rfnSHJMkNoRYC4f1MYbNT0Fg2vMgG58GtCDSgAeDvz0+VoOAuw3Fm+cNTEAnfW1/OKmGQnl1HjrzjzfYsYenMxfk7vpr8YYDNcDUsBvFiOF8z28Nuj7w3hVLnqUIP2i12u1n84IoKQzFd17kXYb6ENFow2gp6cFSw5IS51yqAvrs+3WBiw081hwgCBtz0uNdLFoGoVftAq5D2sd3vaEysSmFIORPeDWBzMR8Tb4i8SNAlEkyFfVWm7k3O79ekZawFXrOdRVYBYUbu2mj3bwiu9o6gVVWhKE91syizgJAZR1vtbmRE92inJRNmEnUWDOzA/DaA+weD8RZnrfvTGynZKDdxyKlD/RgiY7P0U1E9KVKKpaE5mV3lBVkodWvvZvSKT2/qOJWKSG3JDjV8t/JO0anSKdSljQzA/JKZYJ87g+sY5Wp41bMUGssJf5geZMWFFCkGRtRvqfMcjC5mG8MBaktv16H5RZk0D9xIynVi7kjq2kN11QFJCZiCCkm4Bbk1tG8OUaTFAxKdMkut0kODc2JJ6b/AIRK4R2hRM7pISUsANRoN4BxiWgcRAdQIO2nUbA9YqktbMz2Ou3xhmprUQ5U5e/3wytXIhn6/GIjsvi4WjhrJKh7r7/pEuojx8/N/OM+tRwJY7j82gdU8bW+78bQpRB922loaqZRbrtGikKUFAfPw5+ENTgd2ba/hvC5jvqOVreFobm7N+sGTKk3JHzjoUstazjlaPYoQGGgBI23dhvvCk2Lg+Oh5bc/wjyWX1bVyIVk268tenwjm2cd7jc7W+ENpT4h3201vDhSCNvHTyhBQ3IP8dGihdRLd2bQ7+P8IjFWBOwFvuiVnhkq28dGNrN5wPSUSpqyQAlCbFZsG1YPqYsZTstEumlZ86CVhKwHYlwHKR8OkR0mcqqmJKiooSrXm2pPhY7wLiksOMolt/NLl23POLF7OpTZ1MCkZiAUuH3L/MQRNYrVJQiWEBOYWZLv4ttzEeGo/ZBGV1oVnBNmuCyeUREqqE2cSCFEEBzoCdTbYFm8YVVzFo3fVJc6Ku/lGW9E9vZpKZcxICuIMthdzYC12faLXgtCmlkpSSxlpGY827yj5qJ9IoGDHi1cpJyqSgZ7O6in3bnQPfyjSMQlFeSXqZh7xf6upbyf1gQziEwSqRS91IL23mHXyBUfKMi7ITkEiYoAKLrAVdxs19fnGhe1fEeHTKSmxyFgOau4hvVR8ozXsXlK0FRVkll1WdxsD4xYl/V9palc4mY7EJfVgW5CG8SCpstSwDmJvYOksLtu7Q3iNbxF5ZYZCmFhp48j1j2bU5CnhbA5u8z6eu8VVdxfDUVFOpUl0qlsJidMw8x+sUHRRAJ15afDyjSMb7hM+XZKiXaxBFiG5hz6RRcQmhU1RBJ2Uohsx5lPpFjnSUSy6VIsU95hzH1h+EWfBMcE4BKrTOtgW6/dFfkS0kAElCh+7Vy/mqbYx5VIUCc6DLmBtC6V/wBEjeLTVym3SHGp+P5aGqpzYPr5PEbgeIcRORySl2106czpElMllh6P6W8IihZhcsxJ+YhM1T6dHG/jHTbbEkaPbztCFeTtbZ/OA78iOhKj187nw++PIBdOHdQ0uYcADPz1/hDADEg90O/g35HrDqFlmIe1iD8+kYbPIBPL8626Q4JJcXHkPz0geSvdyDt63+DwXToUshILOWuTbck/zQz+UApFIlRUpQJSCzcz9gfMtpCsUStsqgEpSBlQGIbyhisxASyEpslBABuCeb8iRd7awmvmrMlpbzQlQVLW54iDulQF1obd41BHppfdIIAKmSXOuz8x6xI0650lC5aVkJmKQFJZxmUdjtp5wThk+nXnUruhUrNlsy294AfVWk7CAMX7RSwMklGeYoJL65SNG6h7mKyk+wsxPEUFAEFYTcPYC4bm8D9sJwkVCsyigd619PwbfS0RmGzlyaZavrqXn0BDAhLdYjMfKqjhkLQVLZAQnMyXOVLOefkHiYeND9k1FmQupWmynCdT3Eb+JMaFLF86veVoN72Hlcny6RFYZRcCnk06bKOVLAHuoTdRHPe/WJjOlU5hpLCSfEg5R5By3MiM1qdRkHtUrs80SgfrE9GT3EeOhPnAnYrLxAkgFjdBLPtyiO7TzgqpUSVlXDlgMzOQ6nvcXew5w92brUyprBRIIBcpZz9kAl7RrOmfVnTLCJ8xMwmVcsWflrl1hrFjwO8FZnB2LEMLOOb6Q1i9YZi0nmU7h35DrztA3anFEqTLkocqTYjV1K0A+O7CBajZONJElaFuFF1AqJLnYJG1n9BrA+L4XlyTQmy0hyNjvswf8IKwfsNNmKUqpmolypYBVkUlayVOEpA0SokPc6RbsO7PK4KZUyfLOW6HSpSkpPu8QJSzjXXlDZEzVEk4cO6Jk6XLz3SlRDkeH6RJU5pJPdVUuNwp2HKyksHiVl01PSzFJmmYZxUe+vK5UN0qS2XazwitxxKQtLTEl3KirOS+ubO7jTcNARdXh1JmSqlqJZmE2SlYdROwBs99LPC01YCSiYMrFrn63I8j0hwVI4MxajTrTm9wy2JYOS4YoPI84j66r4is2VgoXAzbBgXJudIofmVsvnqIipuJuSUDk5VZvB9oAr6SYjvk5kfa/wDkNvlA6ZydfeAux08ouIk/5TXv6BrfC8dAPBBJILjS4/PhHRTVjpwLHW3w0Y/D0hxdNyJFvP8ASPcpCXH6eXLWHM7WKvz5xydCEI1cgDTR9ukSWApdS3OiEj/SN/ElvjAdPIK82XugB1qIfL/zHYRO4PQEyJqksCRbdXmfHYQEZimD97MShCd86kj0ZzCsLpxLdUyYkMxzhQPyY+kNLQsSllJAAPedDqILA946NaAqNSVKZSEqBYMokNyZWzGNeJTfbCj70lcpTcUkKSzXb95l2zDw0gCmw8IdrMLqIDkbtB3adK01aEZs4lkBLhmBDlyNfGEZSQ+wJYb/AMRCMuqv3MtIYOFOdiQskX2ZhHuDUC5U2VULlOE99L/Wbo+vSHkpzyFpGstWYHooEd7zAt1gSlqVlSSpRJTmSE7DVwW1G7RRck+0SQFAiatwlh3SGc3Szc94lKTtxRkLUmoQlaytbTVMxNkuLGwGg01jE8NlZzlZ7kDbW2u0GVGHpUgLlzQSVKHCa4YlIY7Gznm4iYvKrFicoTpi1SO8EJky7F3IT3iDvtp1iGnUy7hShroDfoQ2kWyskolyUSkJfKQkgAu7AEltXOYxGLQoS1KIyhNg4HPRjeLEQtFViUsZ05zoFA3Sejm8WXstVyqiqObuKEmaZZKbFbZRlSNVXUQ/3RU6GlmVFQmXJGdRNgD6k9Br6RtnZXsjLo0j680pGZZF/BL+6mFpJaNwnDgEDOkPmSrILgrAYLJIur7gAxiRpKpExSpeUJXLuoCzgiyknUh+cQuP4r9HBU7gMddNr89zEV2TxFcxSqiawXMT3W/7sgkP/OJSA34xhvfDntAwiXkzLsFFKQbXUfdB3BflqD0jOu8kAEJdBIcpBV4ElwfSNR7dTZapVOFpE2WuYSwcuAnkNebRQMUkywXUtSRb9oU5SrklYd3HMco1GajVYdMmDMmWVblWV/6LtvraJXDcEOb+2HQLEJPvHqByiOpVKyLVKqUTEousJUpJA5sdeUTlLisv6KFTZgJSru3dXgeW2sVAOIU6UKKpYWXNkKu40Y9CYquIYWriq4SFqTmtlSVJH2g4GgNom5611cxIYpQSDbU87kgszxeaCrlykJQlJCQLAD18zCUk1jxpZgLGWtB6j7i0dGxTqmQpiuXmDfWS5HSOjWrxU9gVG7sw9fz8Y6ZKJtq2n53hCCwD2O5h+U43f8mOTSRoCPoq0+8EHMoP7xcBINnaCezFb3zL3JL3/PMxHUR7xBHdWMqrtf6pHgWvDGGTAibpoq5L84CQShCTPlqJByqynqC7DnrqYiMLWoqcS+NzDE/EaeLxJ4zKInKZKi57qR9Z7MGuTf5RPYV2EnBAXPnmWdeFLFwW0JJbN0AipYrPbrCSJcuagEAXYlyDr3juH5xE087ihMxJuQHD6GzhouOJ9nZcpXDXVznWLSEhAWrZytfcCOZIEVrH8FNDLOSolzAqcUhhcAjNcju5gGfxHhFjJ/BJRJmE7pynSzvqObgXgCoqiZfFZITKlFLpHvE2S/Xq3KHux9QESZ61vkVMAKwXPd1bpfXS/SAcZSfohyhzNW7F3KUF3Dta0VfEPhKsiM4ewcu2ot8yIlqDDAlcjvgg/tCAHslla73b0iNo0o4aik3ISehLhyAbDW5tFj7PUKkfSCEOoJSnutYG5IPgL/ODJ5RM1Z7xBJdvjq+mrnpAdcVVc5NLS9+5IKgAkt78xRGgHOFVNaiVJKEqCpqzfKQoAP7pVpfduUCYNj6aSmnLlFJqpyii6T3JY+sDYX1Av1gutK7IYTTUszgSWmTmCp05Vy2jAbJJ0bxiwqr0KQFpVYrUgHmoEgtzD7xl/Zysm09AuZLvVV00SwsuVAE5UqHg5MT+JYwJamLJk0KQkufemnQ6XU2ZTcymMtSovtviBnzUUsq6pq8jizDcO/jFmKUU6TnUESsiUpUSmxQCwQXctGPfy1ME9VQhWWYVKN2UwLghlOGILERL4filRWvTkoYAK7qQkj+kQ3d3Ai4kqR7T4gquqWlZuGi0sJJTdu8u2jnSK/JkISsmckrLt3ypXkb28YveGUKZKAEgE7/nYdIjsbwxKnmAZVBnb634GEojJsiWjOsFOWckS0ykM+zgnbR38IRRYUqYsMA9nAslHnufF3h2XQuzEcj0sdS2rnWJmRUZE5RLCUgDQkuT5QpguhoES05QH1cnU+Jh8SurOfF/wgAVyye8jpqfLaF/TlW7oDXZ7t6RFFzJZ0SzAx0MCvsDlN+UdF01X1TAVWHNiPCFZxd+T3+DQ3JSx2Lakp87QUGLAi7cvlGVMiZYaufAfHWDJ5SppuZIcd57MRqPGBDbYW1P3ekF0lIuoWiTKlpMw6nZA+stXIAX9BAXXAqVK1yJxPeQ7Js92KVl9c1wANH6WsOLYmJAcsqYT3UE6emiRz3gaTgqZckSpSjLyDuqNy7Zcx63ty2itrqkJxDgKU60S5ee794vcknU2LcoAz+Q/pBUqpGbOXPNzoA3ugRAdsezykyClCTOkg2Sf3kgPdUvKO8DoX2jQdDblFa7Zz5kvhrkqyzOIlIJ0IUQFZv5rfECItjNsJmvKMqWEsTmSA+23i3ygxWJS5iZWdxMlBQ0ex57Bt4umKdmFTZonGRKK9FKRNWhLk6qSkBQLXDaxG9oOylHLUFGeqnKySniOpKi17pdjG2MVKow2Saj9mpIK0qzpBBAAYlQ2Hh1Bg/EEyZaU05WtSMoWiXKDD/OG5KtfwgjA6IS1TVlcqchKcqDTvcm5Dq+s2v4wNNr5hzIk8KnYsUs6+TuzlTmKYrlbIU78My0nYv53N+UBr7upY36jxH3xZv+rb95c9RdyVFx8DHpwNCUlkvqxUQ/9Z9TBMRie0MtJpskolNOg2JN1sRmSX91zEbV4ouYyVENmKiw94qfvLO5A06DziZm4UopLAZdGBvp02iAq6VrszOdOXn4+sXpBuB4Lx1LTmSgJFgq6lE6ACJjsVSKRVTUTUgKSgggXY6g/hzgTs1IzGYkFOYIC0k80XJD7sp/6sWPsxiAnvMUkcVDoUoADOkh0vzIbWJVibQB4AfhAtdZCrvb0FokZe4gLFEfs1c7afnpGWzuGJHDOodSn+77oeV7pckfhA+HjubNmV84Iezbv+XgG1KAd39bNCH5at+fnD3CvcuzwoBuo1iAdII8ra2joIzNqPSOiilJmOlgNLuC1thCpkwNYHNvYculjEdTrID7lvLlFo7O9mlziJk50ymLD7fgdk9deUE7C4RhkyebEJQCCpZuB4AanlBtZUGmyimzS1mxWD3lt9rmX0AsBE5V1qUpyywEISGASzBP2js523irz5K5xUs2S3vEhkDTXc/jBUp2X7T1ipyKf6QDxT781PEUjfuc1HZ+6PKLdjkinpaOYpTJL5wo3UZh0XMVqoqNvPSKD2OxUSahU9Mhc6WEqQFhgxdyEZmdWoOlvSGMaxirqpi5syVLCX/Zy1HNlTszWz+h1hU8Tkr2lyUJSJsuaTZwEF25joG11iL7RdvpE+WmX30jvcRSUZrfYI2tcvpFn9j0wqq64qUCeHS6JKQP3tmPLnE37OZYUrFkkODiM8EHcFKHEbnzE1VU9vqSdJKBPnUs1mRNCVqKSDZKlJBC0aAPfbrFXHtCq2KJs2TOSDdK5LiaNwMyQog8hcdYvk6iOHYBMQpz9FqMw5lKKxK0HxKcp84sna2iEyrwtf2Kld+nAmq+aBDjE1jeB47TolEzVLSvirWhEpC05QouRobaeHOHE9qpCSDKlS0E7qlnMWuBmWCVK8I2oVb4qqV9ijCv9OaR/uRR+0/aOfNxekpF0qkSZVagonkLaYcirAlOX6x0J0i4apk3tGhYWTMSl/qsoqPXKE5toDm4jIN+MpR6y5lraG1tdI3PEcGfFKWrADiVOkr6ggKR6NM9RFZwXtYpGOVOHcJJTNmqmcTMXBEiWWytf3RvvDDWSnE0gEA5ev7QEna5TAS6tBSQSrn7im6uW0jae3HatSMTo8O4SSmZNppvEzFweKS2VmPuavvC/bF2kn01MqTKpVTkVEiemZMAW0oFOXMSlJGiibkaQxGFU2KCUQq4bRwWV000If4RcvZ9VJUhYSoEl1KZn2SH3e/6xra8WVTYZRTEBKiRRyyFPpMMtCjY6sotFe9plIiVX0E1KQlc7jS5hAbOlISpObmQd+sSxYCUCeh31vDGKMZJ52+Ygxn9Pz4wHXkcJYNmaMNuw2YeF1zK+bs3nBQAFz5nrt5QJhFwRsFE+eg+AMGL5Dn+fOASqYG2vHJUNLeTRwHQ6NDaEDRgPGIH7COgeUwJPlqY6KGuzPZdMplzQlSmsnUJub9TpElX4qhjmWJaRmfM1yDckbjkIBpZM2w+kzuZ09NLfwjxJyz0GYriZgQ6gmygHF+Z0iKifpxSkcNHERmcLm93O+6U7jxiOC59YvKtkyEXW1kgchupZ2fSD6im4iypailnCy5s31RsGe/J+cMLmkjKgMlywS9zz6nfyioInTUFgEhKU91CU2YbM3PfzhdBTJKg4LObFjpoCN94FoaZRct5nYvZ+nWJZVOqQ10ICiCJhmBgAO8nLqSOnS8ETnssb6fiLN7lNp/nYJ7H1Zky8bmgOZdbVLAO5TLSQD6RTpONVNLUTp1KqSlEyXL4ipySpgjNlPcUMqjmPduTaK5S9tK2WisQgSclWubMmFUtQLzEhKsnfsG0BeOkrNa/7VqhMzA6mYgulcuUpJ5hS5ZB9DE52bmippKGedeHLmf1jKKT/rmMLw/tHWVNErDlqk/RkS0JfIriKSlYypBzM/dAdtItFDjGJUFNKkIm0nDlpZImoXmAcnKohYBbRwNobEWvA6vP2gxBP/d00hHyV/vxX+0WL10zGqaRNkFNJJrEGVN4MwBRKD/2hOVWqrDl0iuYdi1bIqZ9ZLXIM6pYTM6FZLM3DAW4AA3Jg3E+1eJTuFnXSPJmpmpyy13UkKABeZ7tzDYNkp8SCqmbT/Wly5czxCzMHwMs+ojIcO/xvmeK/wD06YCHaLERWGs4lOJpkiSRkXw8gVmBIzvnBJu+hMA09RVCtOIIVKNUVEl0KyF0CWwTmzaB9dYbFxPe0D/GbD/Cm/2k2J721YrWy5Ik0shU2VPlThPUJUxeQMGLoLIsVXPKKJic+rqKuXWzFSfpEnh5AlCghkFShmSVObqLsRtB2Le0XEzLWhX0TKsKQWlzAWNiQ8zrDUX/ABmSpeE0KUJKjmw8sA9guUSbbAXeAPayR9Lwt9OJUf6iYrVJ2zxSSjhJVR5JEoBzLmOyUgAH9pqYj1YnUVxFVUzELmSQyJaE5Uy3IKzckklhcwtVaEGw/NoFxMdxR55fmIfp+8Mws4/SGa9boLdPDURzbeYSO4TspagfXl+dYKzlnBHV+Y5QBh6f2QG7i/j9zsC2xiRuQFcRKkN77AFvl0gPFTbE6/xgRc5Putfa8PTE2GUk29eYPJo8lWBfY/WALiIGpwZmSSPzzjobnpXa4tvdz67R7FFAwnHKhyONNsLB+ZZ7uWiTlVk+fNTLVOUEHXSwGrW97YdYrODhytPIDXcAv+fCJOjq0Imy5ixmQhYJZnLbAHVjeKytOJ1LKEtLhIDMD7nJJfU7kvr4QbglFxCl02fx8PLX1MRJAzhYUVIU6kq+0DzfQu78tIm0VapSFzylEtKZZShIXaYonuNy83N4jRidOWmcZYKMyApICQWSCbLmPbMwHdHOIzE8NUxWmYeM185BCgNHH1eVmiQw6ply5Q4kkla05lrBPfJ1UfPZrWiIxupllKykLT3T9f0IYQSjsK7OVmK0yDTolSKcGypqlHiKTY5QkOUgg3Opis9s8BqsOUlNShKhMfJMlklCiG7pcOFM1j5E3jTMat2TS1v7UkadVS39XMRHbHtvRYrMw+mpjMUv6dIUrNLIGVyk/MR0xgnBvZ7iNClczJSTMvfvOnP3QT3f2bZvHeBcHoKvFJK6ill06JOYoUmZMmBSikAlwlBG/ONnTXBVSuQWtJQtuilLSfLuj1ikexOk4OH1Mo6y6qej/RCR90Mi6z/s9xqwy5VHLSVqlhayssiSnR1EPqdAA5bxiVxvspiFHJVPmpkz5ctJK+CpYWlIuVELHeA3vYQb/wBHAOisO7yA/TKq3hc+seYf7RKKllV1JUKmcRVTWWCCoELWtrv1hhqGn4JXfQ0VuWm4C0yylPEmZmmqSlLjhtqoOH56wfP7OYjTTZEtaKRSqhakSmmTGSoJKiVPL0ZJ03aLRO/xbpv/ANdF/tZMTfbH+/cK/wApmf7GZDDWS9oaWqo5sulnpkceoy5FS1rIIUvJlJUkZbl3D2gnEOwOIpn08lZpc0zOUATJjDhgKU5Mtw7jSJT2xj+7GHeEr/1AjR8d/wAJYd4VX+omGIyap7OYhMqZuH5JPGWhE1cxKlcNEvNuSkKzEhgAOfIsdXdma/D5BmThInyEA8QycwWhBsSyh30jdr+kXFXaCRT47OkzlhBqKanEtSmAKkqm9xzoVZ7c2bVnhe3lLX0NLUIkcGbQz1TjOKpazOkieVGYqy2WkFaiCA4DOCxMMEb2bnAytT3bcrbQVXqIlLs+nxIiNwT9nNMtJcFKSDzDC/w+MSWI/u1FrFvmI5ukdSJ/ZIHMc/j6tBAlWZ3t6cyPGGsO/dIJ5DzG3rBSbCx/PKAGWhi/pffq8L4VrsebeXrvD5V4WbWE5S3X9f4RAypJSWYPe5cco6HZxbneOijHMIV+81fKN+u352EGzGuwIe+t40mR7E5iQR9NSXDPwC/j+9gg+x2Y39+p1cHgH0/eRvGdZ1g9amTMTxBmlEuoNdP85I+0D8ImEYsmprJcs2p0OJadM5u5I59Ng8W/+w6r/wDLS/Pgn/iQOr2LTLEVyQQXfgK/4vj6xMTQuKSrsQ1/D9IqWNTMqSgjMpQLav4cm6xpf9jCflCfp5t/4R+DzCw9YEm+ySeVA/ygLAf/AG97f5yHGrbonCKU4l2cTS060cXgolKCiRlXLUlwpgSHCXFtCIm+0aZBr8NkICBNE5c5SUpAIQiTNAKm0BUpAD6+UVVPsXWJnEFepKj7ykIWlSvEpm6eUM1nsMCx/fYzE95SpSlFXiTNd+sbZaGjEpH8pKpxLap+jJmGYwvLzkBDu9lElma8D9jqHhnEEAM9bNV/5kuVM/34zv8AsB2b6Yj/AMhX/FhaPYKneqSeX7FY/wDegJn2YYKnCqyooJk9EyZNlSZyC2XMAZiFJAJLkZQfPpEnNopeHYfWzKoSiVTKqYksCVcRSjLQMwHfLgNzMQEr2ISwAOOl9XEtQIOxCuI4hc32NKUpKl1qllO8xK1kcwnNNLPaAlOzsoV+A08mnWkrSmnQrMWyqlTJalpUwJBZBa13HOC+2GJyzimFU4UDNE6ZMKd0p4SwCeTklvAxXaj2MzDNVNl13CKm9yWsHQalM4PpCqT2LgWmVEqagqJIMhQUp9yviu/WAM9rXZsqmSsSM0Jl0YllaMhJUBOSokF7MDy2i41NN9IqKKqkrQqVLTNOYF8wmISElBFiLc4pFZ7E6Uj9koS1OO8UqV5MVtHSfY2hMvImpUkEHME8RKV9VIExtLRAuXPw+tx2qlTkSZ5EiUiXnAUM6CozEoJsVDOlwL908jE9NlfQsNrRWrQZT1PDBUSBJXm4UnvAXY5Qm+wG0V2r9jaFoloE9ACC/wC6PTRpgIOt+scfY46kqXVqmFGnEStbaaZphbQQFPwgGUabM+bgSwoci38YtNcr9mejfMbxN1Ps3UpYV9ISGSzcInd39+Dp3YdSkFPHGgD5Dt/WjOVqVXaMDhI10EeTBsfh9xiz0/YtSUBJnAsPsdNfehf/AFOLfvh/of8ANEytbFWmOwtmBe246+UeBJs5DnUG2kWo9jlHWcD/AFP+aOV2OUf+2BHIo/5ocamxVlEblukdFmV2J/8AF/8A5P8A8o9hlNi3x0dHR0YdHR0dAdHR0dAdDFRVoQ2Ys/Qn5CH4bmyEq94AwDBxGX9rnsdtTpp152j1WISwzqFxmGumj6QoUMu/cFwQbbHWPVUaDqkGzeQuPkIBtOJSiWCw7tv+EeHE5X2vgrk/LkH8Lw4KGX9gbfDS0eChl/YH5BHyJEB5/KEv7W5FgTca7addISMTl2ub9CQOhIDQtVCgt3bAkts56RxoZf2B+Q3ygEqxOUHdYsW0Oo128PUc46ZiMsNc3AIDKcgkDRuZhaaKWNEgXJt11+Qjz6DL+wNGgAMSqFoWplKYJQQkBO6wks4fTrvEcnGJiQFqKiMyQRlSxBQ5YgO739Isc2lSouQ5sN9i4+N4H/kmT9j4q5Nz5WgIenr5ypalFagQEXCUNcgHUa3h2rxGZnmIQoulSAlgkk91T7bqAiWThsoOydWe52L8+YhQoJebNlGZ3e+urwELKrpqpcxRmAFKVMGS5Iu4t5HpCazEJqSQFqLE3ypcsEdOpiaGGyr9wXSUnXQ6jWPVYdLJKigOdTf8YACRVr4U5ZUSQSElgw/otr5wFU4nNQVftArKwsBdjLfbUhRBibThsoOMti7h1NcMbPyMIGEyXfINANTsxG/QQCcEqzNQpR+2pug2HpHQXTUyZYZAYat+sdAf/9k="/>
          <p:cNvSpPr>
            <a:spLocks noChangeAspect="1" noChangeArrowheads="1"/>
          </p:cNvSpPr>
          <p:nvPr/>
        </p:nvSpPr>
        <p:spPr bwMode="auto">
          <a:xfrm>
            <a:off x="155575" y="-1790700"/>
            <a:ext cx="29051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QTEhUUExQWFhUWGBobGRgYGBgdIBoeHx8cIBwbGh0ZHSgiGhonIhwYIjEiJSkrLi4uHSAzODMsNygtLisBCgoKDg0OFA8QFywcFBwsLCwsLCwsKywsLCwsLCwsLDcsLCwsLCwsNzcrNzcsKyw3Nyw3Kyw3Kys3KyssKysrLP/AABEIAP8AxgMBIgACEQEDEQH/xAAcAAABBQEBAQAAAAAAAAAAAAAEAgMFBgcAAQj/xABUEAABAgQEAwUEBwMEDgkFAAABAhEAAwQhBRIxQRNRYQYicYGRBzKhsRRCUsHR8PEjM+EVYnKCFyQlNDU2dIOSsrPC0+IIFkNTY5O0w9ImRFRzov/EABcBAQEBAQAAAAAAAAAAAAAAAAABAgP/xAAbEQEBAQADAQEAAAAAAAAAAAAAARESIUECMf/aAAwDAQACEQMRAD8ApKaFOwJfXflt42tHJplBQKXfk3S+p1h1C211Gtra/P8AhBC6kXSLPv16trHONUCCwGbunbS/xgqUHttdy4sfH1jlrzjKryP5+MIpiQ6TqNPwf74ofQoGwGUG3gxtro3pDpmZHJIDMSrRxz6HnApmBJOZzYFhv6bONekTnYPDkVmJSZc9IVLRLXOKDcKKcoRmG4GZ26DaEKhJONU5sZiXJYeG1zBk+rlywCtYTqz7npzjaVV0mdU1VDUS5PClSpJGdu/xAtwxtbKNOcVb2T9l6dE6umMJhkVS5MhSu/w5aQCMhLsWWxOtovFNZRTYjKVmyrS4clzrf9IEm4pKzDvhnu0bT2llysTwOZVzZKEzESps2WRqgylKZlM7EIuOsT/YLH5OJUyqhFOmUBMUjKoJJsEl7Ac4uIwCnq5ZBUFAtsDzjxOJScwzTRrz0v584L7b9o04itVVKkmQgSOHlcd4hSi/dA5tG4z6yXS4fSzeAiZmFLLZgP3hQh3YuRmdt4YMVpJiFgkKChzfxOoNobGNU4YcVNj5B+saD7Qux9MvE8OCUJlpqpi0z0IGUTBLAWCQNz3kki5B1i9ifLRVy8PTIliSqlmTGCQAAlctGQIZspCz6QxdYdNxWUnLxJiRdxcXHTpHlPiUlamTNQSdBmDv+kaX2DwCTT4ri0lCE8MfRlISQ4RnTMUUh9A7sBs0G4jSU2JUNamZTy0cGZUSkLASSlUpwmaksCku1vEXEMNZGvGKZJbiJB3Dv+TCZmL09v2ydOca32Zq5VLgMipVKSvhUqVkMkFTDmRrEZ7JsTlV8/EqlMkITMmSGQoJOVpeU3Aa5S8MNUCTisldkzkFRazjblzguWHHLy5fDnGoTqKmxKiqRMp5aeHMqJSSAl0qlKUkTEKygpVZ/hcRk2CTiuRLUSSSm/i2sSwGImXY6+Hq0LmIt1J1+TQ0E3HnrDgJtz6fOIFqAADvtDYURr5vz/SFWcC3WGSly2m+urQHTJYNjYXNzv8ApHQkpTv90dAQ5UwOY7G33P6Q6DlSAw72tvz+TDc0XALB7aXjxY3OjMb2cRI2Jp97aJdvEs3Wz7Q2JThSiGfQfZG+p+cKkHIi9yt2FtI9Jyoyt0ULB35xWQpDnvXBtrudGbq0W32UH+7A2/tWYB5Kl+u+kVJcshgAS7u5+REGYXiU2lnyqqRlWuU4yqsFoIAUh3t0OrsYsK15WC0dZiNZLqaaXNXLRIUFrD91aSAkeBQo/wBaPfZjSolHEZUpIQhFfMCUjRIyS2AHKKqfasRM4krDQFKCRNUqbLClgOEJCgLgKVvoHDXiA7P+0CopKqqnmQFyaqaZipOcBUtWjpUQyrWII2Gm+mV0wk//AExN/wAlq/nNhH/R6/wYv/KJn+qiKt2o9oJqaY0dLTfRZK3TMUopfK7qQhCLAm7nqfGEez/tnNw+Sunl0ap4VNXMChNSlgQmxBSdG1iaM6pUH6If6CttnL/rH0lV4uqlw6lmpSlRIpEMp9JhloJDbh3EZr2X7MIVQTKVRAnrQoPtmU7ORqA/wi0Te11XTSJcudhYWmUhAzfSZZBKAAFAFDi4ccoksXEh2vwpAxbCqnMrOZsyWQVKKW4SyMqSWSbbM730iVn/AOG5P+QTv9tJjPu0OK4hXGnquCmjl0q+JKKlFfEXb3mA7jBrfaN4sMvtzPKRO/kpSpwQUiYmbKKGLFQC/eCHAJS2wi7DEv2bP92cV/oUf+pMjquacQocQlrJlZJlTJeWSHCHAJ8frJ0N+cU/s7X4hSz6isXTpql13CKgiYJYlFGYBPfBcAKAfW14FwvtvPkiqkfQsyp86fMfjgBPFPu3R3iOmsNRcuzuK/Rez8moyhfCpEryktmYaOxb0iM9jmO/TZ+JVOQS+JMkdwKzANLy6sH919Iiezvbyoo6WRTHD+JwZYRnE9ACm3YptHtF28qJVRUT/wCT3FQJQyCeh08NJTfu3d4ui5di/wC9K3/K67/arjHuzTmlk/0besXKu9otVMkrkyKFFOZgUOIqalQTnfMsJSkZlXJ8dYrtFTCWiWgaJSwPNt/OJR7wy3Ni3nDq0ZiA9xa23hDaLG/6w8lLagNq52jKmWYken4w2oDVx4MYcqVMnUk5vL9IQWSeZLWYQDapJULtr57x0KIcXI6XGkdAQ08AnS/g3zhKpZXoQAd9bDXaHUTMzKuRr4XNy/lHi5hUCAzHV9fC3SMtvOJxFckpYb+trR5PuWTqd/v+V48StgAL3d2G0OyQdTr8rxpk1VFSQDukPbz33FukeoVYbXZnt0h2ZLCpahoUgG50JFx4fhAQWHF7Mw59IgKlL97V2a+lv4tCJyWWeqtPEcvjCqa5LuzajmPyLQ3U+8q93+f6RUJlFkklgMxb48tx98WLsZJcuUKUBM6tpo/MfGK1KD2AG7+XhFz9nqZjLy/aJ6PyL+V+kSkXUU8hARldBUdw7Hm3nFc7W1zHLmCkpJfKVP5vpytEnX4iuYhQIugsQGsdlAfWBiv43VoXMkOn9q6UzAE2N7G2p5xlurBhIqKqUElCESm7o7z+XTrB1H2ZmycxQpHeB7pUq/wA9Yk6PEpMqUkrmpSGFyd+rdSIOl10tXurQss7IWCW52NoLij1eKrlpVTzU8Nb93kp2YpaxPPeKniK0y3s6yov1LsdrAB/jFm7cYhJmtw1omLSe8EqDp1b8IrmNvNkoWShJLgvqSB7w69d41GLREo5gNLhxDiLOLfn5x1KgZAlJ0BYnlzMKBbqxGn4wIHVL11Yx4RoBt+Wh+YqxuxzCELcHYtr6iKplAIYm3IdLQ4QQ46M/XrHpm25Fv1hAnMCz9HfX7jBCFJ7ujHZ4Ym390nzL+MPZthr8/OGJsxvXQ7QQlYJ0LD86x0ImC7kGPIAJYZxY6O0NnUAasf47Q+s+Ds/Szfnyj1XMWO+z20eMtUyiSxf63lb8YWpIFgHdt9PDyhCy9xrtbdt48S4LJ1/LfdGkKmJJVkGu5fZuvhDBoQd+rMLflucGJlBIs72uTfW2u8KSgMm3lrpprAByZRB3PR/y0eTD3lWuD8ber2g9BfZhoW1/O0BzEvMUegJHyHLleCGZKNQHuraLh2TlLyqKEq8Ry5jwcxUJQIcPuf1+cX/ALFT0JSSXswA5Hy9XiU+f1L4jUy5ik5AlwMpOjt03v5xXJ1H9HqUzMrpz7kDXe/p5xZK5KlylKyAZVAulPq4a5dtohMTpjklK4r5mK0XsxfV7nyEZaqTOC1CApUueg5kHKoywTms2cKNwz6Xfxh/CuzRRTTJZJRMmypqSoBIIcWKQPdGtolsMnKTLAHetYA69IZxfEqmT+1TIlzkpHeHEUF8iAhmygnV4NeM8TRrl08pSRLCMhUoiSCbBrLOm7kxGzpQMkEs7jKB8+TaD1iVrKxX0KZLWOGoLUcjlr3KfWK1R1ZJSHDAgh9Ht6xuOa2Si6QdyD56GF5TqA3Lrfl4R5IYgG7EbbeHOHlcvmfCJVhKQCT0BaBpidSdz+H8YMUrLZusD5CATsbHpyirQ81DtcWhspO/l9xMETUan5t19IZWWsP4gwQ1KVZrNz68oZnLfa46a6tHoa51v4aaawkhndrafnncwR5NTmjyHUgAByNNzHQEfMTsBuPXy2hPE0SbkGxAfyb0hXBYBkn18YezFNglnDXY/Ecoy2HSVXzFmu+/w5Q4Fa5dbba/m3pHItZyedw3gekcqcACA9hz15xWXhS+oDvoTvb0vHkubs6eesIWCe8TqD3Rbn+EOJmOkA8t+rW8Yo6Wb2Y+pHn3ecCVMz9oczWs4Is3PQN5Qcgk2ezN6bGIlX7wnmbiCCqKVnKU5gCpbOrqptfB41TDaCWmXLTLfN4huovyPWKp2c7LlWXPcC6g1nIe/Pw8YuoHuykBJSGdV3Ycup9Yza18mKl5coy3uQ5L6W08IrPaFxIQpKSkak5GuRY5ruCfARO4vKZRF2cNa/gD98QvbSmKEyADlUsAFj+Bsf0iFSGCdo0JRknOhQG4N7fN9oXNwCVNSZqMkvZypZN9rqsg7p0MCysNWpDpyLDsyx9Y2Ycj0iu4/hhkkJmBCSG7gUs6uU9ALGKaje06hJRwE5SpJUVKSSxfQOS7dHsIisKBUoaAA2ezfiI8nSlqLkBI5NYR1LKYi+zervbTS8bjC+0ZcAHa3gG2baHJoffxHyiEwqsYd52cgM7+fLURNvZwRc2MZrcJKgdxf4dIbWS7OPxI5x7LuSOfq8JVpfUecNU2U7XsOXqOpgacm+19P49YJmKO2zfn4/CGlJvY6v8AGKgGajQOzeX5MMPyc8+UErS1nbo2nhyeB1s73uN9NtoMlyA4/A2HSOhMhGbX8t+oj2AHkzE5SQXtrc+F4WieNil+g+/QQlMlI1s2rfnSHJMkNoRYC4f1MYbNT0Fg2vMgG58GtCDSgAeDvz0+VoOAuw3Fm+cNTEAnfW1/OKmGQnl1HjrzjzfYsYenMxfk7vpr8YYDNcDUsBvFiOF8z28Nuj7w3hVLnqUIP2i12u1n84IoKQzFd17kXYb6ENFow2gp6cFSw5IS51yqAvrs+3WBiw081hwgCBtz0uNdLFoGoVftAq5D2sd3vaEysSmFIORPeDWBzMR8Tb4i8SNAlEkyFfVWm7k3O79ekZawFXrOdRVYBYUbu2mj3bwiu9o6gVVWhKE91syizgJAZR1vtbmRE92inJRNmEnUWDOzA/DaA+weD8RZnrfvTGynZKDdxyKlD/RgiY7P0U1E9KVKKpaE5mV3lBVkodWvvZvSKT2/qOJWKSG3JDjV8t/JO0anSKdSljQzA/JKZYJ87g+sY5Wp41bMUGssJf5geZMWFFCkGRtRvqfMcjC5mG8MBaktv16H5RZk0D9xIynVi7kjq2kN11QFJCZiCCkm4Bbk1tG8OUaTFAxKdMkut0kODc2JJ6b/AIRK4R2hRM7pISUsANRoN4BxiWgcRAdQIO2nUbA9YqktbMz2Ou3xhmprUQ5U5e/3wytXIhn6/GIjsvi4WjhrJKh7r7/pEuojx8/N/OM+tRwJY7j82gdU8bW+78bQpRB922loaqZRbrtGikKUFAfPw5+ENTgd2ba/hvC5jvqOVreFobm7N+sGTKk3JHzjoUstazjlaPYoQGGgBI23dhvvCk2Lg+Oh5bc/wjyWX1bVyIVk268tenwjm2cd7jc7W+ENpT4h3201vDhSCNvHTyhBQ3IP8dGihdRLd2bQ7+P8IjFWBOwFvuiVnhkq28dGNrN5wPSUSpqyQAlCbFZsG1YPqYsZTstEumlZ86CVhKwHYlwHKR8OkR0mcqqmJKiooSrXm2pPhY7wLiksOMolt/NLl23POLF7OpTZ1MCkZiAUuH3L/MQRNYrVJQiWEBOYWZLv4ttzEeGo/ZBGV1oVnBNmuCyeUREqqE2cSCFEEBzoCdTbYFm8YVVzFo3fVJc6Ku/lGW9E9vZpKZcxICuIMthdzYC12faLXgtCmlkpSSxlpGY827yj5qJ9IoGDHi1cpJyqSgZ7O6in3bnQPfyjSMQlFeSXqZh7xf6upbyf1gQziEwSqRS91IL23mHXyBUfKMi7ITkEiYoAKLrAVdxs19fnGhe1fEeHTKSmxyFgOau4hvVR8ozXsXlK0FRVkll1WdxsD4xYl/V9palc4mY7EJfVgW5CG8SCpstSwDmJvYOksLtu7Q3iNbxF5ZYZCmFhp48j1j2bU5CnhbA5u8z6eu8VVdxfDUVFOpUl0qlsJidMw8x+sUHRRAJ15afDyjSMb7hM+XZKiXaxBFiG5hz6RRcQmhU1RBJ2Uohsx5lPpFjnSUSy6VIsU95hzH1h+EWfBMcE4BKrTOtgW6/dFfkS0kAElCh+7Vy/mqbYx5VIUCc6DLmBtC6V/wBEjeLTVym3SHGp+P5aGqpzYPr5PEbgeIcRORySl2106czpElMllh6P6W8IihZhcsxJ+YhM1T6dHG/jHTbbEkaPbztCFeTtbZ/OA78iOhKj187nw++PIBdOHdQ0uYcADPz1/hDADEg90O/g35HrDqFlmIe1iD8+kYbPIBPL8626Q4JJcXHkPz0geSvdyDt63+DwXToUshILOWuTbck/zQz+UApFIlRUpQJSCzcz9gfMtpCsUStsqgEpSBlQGIbyhisxASyEpslBABuCeb8iRd7awmvmrMlpbzQlQVLW54iDulQF1obd41BHppfdIIAKmSXOuz8x6xI0650lC5aVkJmKQFJZxmUdjtp5wThk+nXnUruhUrNlsy294AfVWk7CAMX7RSwMklGeYoJL65SNG6h7mKyk+wsxPEUFAEFYTcPYC4bm8D9sJwkVCsyigd619PwbfS0RmGzlyaZavrqXn0BDAhLdYjMfKqjhkLQVLZAQnMyXOVLOefkHiYeND9k1FmQupWmynCdT3Eb+JMaFLF86veVoN72Hlcny6RFYZRcCnk06bKOVLAHuoTdRHPe/WJjOlU5hpLCSfEg5R5By3MiM1qdRkHtUrs80SgfrE9GT3EeOhPnAnYrLxAkgFjdBLPtyiO7TzgqpUSVlXDlgMzOQ6nvcXew5w92brUyprBRIIBcpZz9kAl7RrOmfVnTLCJ8xMwmVcsWflrl1hrFjwO8FZnB2LEMLOOb6Q1i9YZi0nmU7h35DrztA3anFEqTLkocqTYjV1K0A+O7CBajZONJElaFuFF1AqJLnYJG1n9BrA+L4XlyTQmy0hyNjvswf8IKwfsNNmKUqpmolypYBVkUlayVOEpA0SokPc6RbsO7PK4KZUyfLOW6HSpSkpPu8QJSzjXXlDZEzVEk4cO6Jk6XLz3SlRDkeH6RJU5pJPdVUuNwp2HKyksHiVl01PSzFJmmYZxUe+vK5UN0qS2XazwitxxKQtLTEl3KirOS+ubO7jTcNARdXh1JmSqlqJZmE2SlYdROwBs99LPC01YCSiYMrFrn63I8j0hwVI4MxajTrTm9wy2JYOS4YoPI84j66r4is2VgoXAzbBgXJudIofmVsvnqIipuJuSUDk5VZvB9oAr6SYjvk5kfa/wDkNvlA6ZydfeAux08ouIk/5TXv6BrfC8dAPBBJILjS4/PhHRTVjpwLHW3w0Y/D0hxdNyJFvP8ASPcpCXH6eXLWHM7WKvz5xydCEI1cgDTR9ukSWApdS3OiEj/SN/ElvjAdPIK82XugB1qIfL/zHYRO4PQEyJqksCRbdXmfHYQEZimD97MShCd86kj0ZzCsLpxLdUyYkMxzhQPyY+kNLQsSllJAAPedDqILA946NaAqNSVKZSEqBYMokNyZWzGNeJTfbCj70lcpTcUkKSzXb95l2zDw0gCmw8IdrMLqIDkbtB3adK01aEZs4lkBLhmBDlyNfGEZSQ+wJYb/AMRCMuqv3MtIYOFOdiQskX2ZhHuDUC5U2VULlOE99L/Wbo+vSHkpzyFpGstWYHooEd7zAt1gSlqVlSSpRJTmSE7DVwW1G7RRck+0SQFAiatwlh3SGc3Szc94lKTtxRkLUmoQlaytbTVMxNkuLGwGg01jE8NlZzlZ7kDbW2u0GVGHpUgLlzQSVKHCa4YlIY7Gznm4iYvKrFicoTpi1SO8EJky7F3IT3iDvtp1iGnUy7hShroDfoQ2kWyskolyUSkJfKQkgAu7AEltXOYxGLQoS1KIyhNg4HPRjeLEQtFViUsZ05zoFA3Sejm8WXstVyqiqObuKEmaZZKbFbZRlSNVXUQ/3RU6GlmVFQmXJGdRNgD6k9Br6RtnZXsjLo0j680pGZZF/BL+6mFpJaNwnDgEDOkPmSrILgrAYLJIur7gAxiRpKpExSpeUJXLuoCzgiyknUh+cQuP4r9HBU7gMddNr89zEV2TxFcxSqiawXMT3W/7sgkP/OJSA34xhvfDntAwiXkzLsFFKQbXUfdB3BflqD0jOu8kAEJdBIcpBV4ElwfSNR7dTZapVOFpE2WuYSwcuAnkNebRQMUkywXUtSRb9oU5SrklYd3HMco1GajVYdMmDMmWVblWV/6LtvraJXDcEOb+2HQLEJPvHqByiOpVKyLVKqUTEousJUpJA5sdeUTlLisv6KFTZgJSru3dXgeW2sVAOIU6UKKpYWXNkKu40Y9CYquIYWriq4SFqTmtlSVJH2g4GgNom5611cxIYpQSDbU87kgszxeaCrlykJQlJCQLAD18zCUk1jxpZgLGWtB6j7i0dGxTqmQpiuXmDfWS5HSOjWrxU9gVG7sw9fz8Y6ZKJtq2n53hCCwD2O5h+U43f8mOTSRoCPoq0+8EHMoP7xcBINnaCezFb3zL3JL3/PMxHUR7xBHdWMqrtf6pHgWvDGGTAibpoq5L84CQShCTPlqJByqynqC7DnrqYiMLWoqcS+NzDE/EaeLxJ4zKInKZKi57qR9Z7MGuTf5RPYV2EnBAXPnmWdeFLFwW0JJbN0AipYrPbrCSJcuagEAXYlyDr3juH5xE087ihMxJuQHD6GzhouOJ9nZcpXDXVznWLSEhAWrZytfcCOZIEVrH8FNDLOSolzAqcUhhcAjNcju5gGfxHhFjJ/BJRJmE7pynSzvqObgXgCoqiZfFZITKlFLpHvE2S/Xq3KHux9QESZ61vkVMAKwXPd1bpfXS/SAcZSfohyhzNW7F3KUF3Dta0VfEPhKsiM4ewcu2ot8yIlqDDAlcjvgg/tCAHslla73b0iNo0o4aik3ISehLhyAbDW5tFj7PUKkfSCEOoJSnutYG5IPgL/ODJ5RM1Z7xBJdvjq+mrnpAdcVVc5NLS9+5IKgAkt78xRGgHOFVNaiVJKEqCpqzfKQoAP7pVpfduUCYNj6aSmnLlFJqpyii6T3JY+sDYX1Av1gutK7IYTTUszgSWmTmCp05Vy2jAbJJ0bxiwqr0KQFpVYrUgHmoEgtzD7xl/Zysm09AuZLvVV00SwsuVAE5UqHg5MT+JYwJamLJk0KQkufemnQ6XU2ZTcymMtSovtviBnzUUsq6pq8jizDcO/jFmKUU6TnUESsiUpUSmxQCwQXctGPfy1ME9VQhWWYVKN2UwLghlOGILERL4filRWvTkoYAK7qQkj+kQ3d3Ai4kqR7T4gquqWlZuGi0sJJTdu8u2jnSK/JkISsmckrLt3ypXkb28YveGUKZKAEgE7/nYdIjsbwxKnmAZVBnb634GEojJsiWjOsFOWckS0ykM+zgnbR38IRRYUqYsMA9nAslHnufF3h2XQuzEcj0sdS2rnWJmRUZE5RLCUgDQkuT5QpguhoES05QH1cnU+Jh8SurOfF/wgAVyye8jpqfLaF/TlW7oDXZ7t6RFFzJZ0SzAx0MCvsDlN+UdF01X1TAVWHNiPCFZxd+T3+DQ3JSx2Lakp87QUGLAi7cvlGVMiZYaufAfHWDJ5SppuZIcd57MRqPGBDbYW1P3ekF0lIuoWiTKlpMw6nZA+stXIAX9BAXXAqVK1yJxPeQ7Js92KVl9c1wANH6WsOLYmJAcsqYT3UE6emiRz3gaTgqZckSpSjLyDuqNy7Zcx63ty2itrqkJxDgKU60S5ee794vcknU2LcoAz+Q/pBUqpGbOXPNzoA3ugRAdsezykyClCTOkg2Sf3kgPdUvKO8DoX2jQdDblFa7Zz5kvhrkqyzOIlIJ0IUQFZv5rfECItjNsJmvKMqWEsTmSA+23i3ygxWJS5iZWdxMlBQ0ex57Bt4umKdmFTZonGRKK9FKRNWhLk6qSkBQLXDaxG9oOylHLUFGeqnKySniOpKi17pdjG2MVKow2Saj9mpIK0qzpBBAAYlQ2Hh1Bg/EEyZaU05WtSMoWiXKDD/OG5KtfwgjA6IS1TVlcqchKcqDTvcm5Dq+s2v4wNNr5hzIk8KnYsUs6+TuzlTmKYrlbIU78My0nYv53N+UBr7upY36jxH3xZv+rb95c9RdyVFx8DHpwNCUlkvqxUQ/9Z9TBMRie0MtJpskolNOg2JN1sRmSX91zEbV4ouYyVENmKiw94qfvLO5A06DziZm4UopLAZdGBvp02iAq6VrszOdOXn4+sXpBuB4Lx1LTmSgJFgq6lE6ACJjsVSKRVTUTUgKSgggXY6g/hzgTs1IzGYkFOYIC0k80XJD7sp/6sWPsxiAnvMUkcVDoUoADOkh0vzIbWJVibQB4AfhAtdZCrvb0FokZe4gLFEfs1c7afnpGWzuGJHDOodSn+77oeV7pckfhA+HjubNmV84Iezbv+XgG1KAd39bNCH5at+fnD3CvcuzwoBuo1iAdII8ra2joIzNqPSOiilJmOlgNLuC1thCpkwNYHNvYculjEdTrID7lvLlFo7O9mlziJk50ymLD7fgdk9deUE7C4RhkyebEJQCCpZuB4AanlBtZUGmyimzS1mxWD3lt9rmX0AsBE5V1qUpyywEISGASzBP2js523irz5K5xUs2S3vEhkDTXc/jBUp2X7T1ipyKf6QDxT781PEUjfuc1HZ+6PKLdjkinpaOYpTJL5wo3UZh0XMVqoqNvPSKD2OxUSahU9Mhc6WEqQFhgxdyEZmdWoOlvSGMaxirqpi5syVLCX/Zy1HNlTszWz+h1hU8Tkr2lyUJSJsuaTZwEF25joG11iL7RdvpE+WmX30jvcRSUZrfYI2tcvpFn9j0wqq64qUCeHS6JKQP3tmPLnE37OZYUrFkkODiM8EHcFKHEbnzE1VU9vqSdJKBPnUs1mRNCVqKSDZKlJBC0aAPfbrFXHtCq2KJs2TOSDdK5LiaNwMyQog8hcdYvk6iOHYBMQpz9FqMw5lKKxK0HxKcp84sna2iEyrwtf2Kld+nAmq+aBDjE1jeB47TolEzVLSvirWhEpC05QouRobaeHOHE9qpCSDKlS0E7qlnMWuBmWCVK8I2oVb4qqV9ijCv9OaR/uRR+0/aOfNxekpF0qkSZVagonkLaYcirAlOX6x0J0i4apk3tGhYWTMSl/qsoqPXKE5toDm4jIN+MpR6y5lraG1tdI3PEcGfFKWrADiVOkr6ggKR6NM9RFZwXtYpGOVOHcJJTNmqmcTMXBEiWWytf3RvvDDWSnE0gEA5ev7QEna5TAS6tBSQSrn7im6uW0jae3HatSMTo8O4SSmZNppvEzFweKS2VmPuavvC/bF2kn01MqTKpVTkVEiemZMAW0oFOXMSlJGiibkaQxGFU2KCUQq4bRwWV000If4RcvZ9VJUhYSoEl1KZn2SH3e/6xra8WVTYZRTEBKiRRyyFPpMMtCjY6sotFe9plIiVX0E1KQlc7jS5hAbOlISpObmQd+sSxYCUCeh31vDGKMZJ52+Ygxn9Pz4wHXkcJYNmaMNuw2YeF1zK+bs3nBQAFz5nrt5QJhFwRsFE+eg+AMGL5Dn+fOASqYG2vHJUNLeTRwHQ6NDaEDRgPGIH7COgeUwJPlqY6KGuzPZdMplzQlSmsnUJub9TpElX4qhjmWJaRmfM1yDckbjkIBpZM2w+kzuZ09NLfwjxJyz0GYriZgQ6gmygHF+Z0iKifpxSkcNHERmcLm93O+6U7jxiOC59YvKtkyEXW1kgchupZ2fSD6im4iypailnCy5s31RsGe/J+cMLmkjKgMlywS9zz6nfyioInTUFgEhKU91CU2YbM3PfzhdBTJKg4LObFjpoCN94FoaZRct5nYvZ+nWJZVOqQ10ICiCJhmBgAO8nLqSOnS8ETnssb6fiLN7lNp/nYJ7H1Zky8bmgOZdbVLAO5TLSQD6RTpONVNLUTp1KqSlEyXL4ipySpgjNlPcUMqjmPduTaK5S9tK2WisQgSclWubMmFUtQLzEhKsnfsG0BeOkrNa/7VqhMzA6mYgulcuUpJ5hS5ZB9DE52bmippKGedeHLmf1jKKT/rmMLw/tHWVNErDlqk/RkS0JfIriKSlYypBzM/dAdtItFDjGJUFNKkIm0nDlpZImoXmAcnKohYBbRwNobEWvA6vP2gxBP/d00hHyV/vxX+0WL10zGqaRNkFNJJrEGVN4MwBRKD/2hOVWqrDl0iuYdi1bIqZ9ZLXIM6pYTM6FZLM3DAW4AA3Jg3E+1eJTuFnXSPJmpmpyy13UkKABeZ7tzDYNkp8SCqmbT/Wly5czxCzMHwMs+ojIcO/xvmeK/wD06YCHaLERWGs4lOJpkiSRkXw8gVmBIzvnBJu+hMA09RVCtOIIVKNUVEl0KyF0CWwTmzaB9dYbFxPe0D/GbD/Cm/2k2J721YrWy5Ik0shU2VPlThPUJUxeQMGLoLIsVXPKKJic+rqKuXWzFSfpEnh5AlCghkFShmSVObqLsRtB2Le0XEzLWhX0TKsKQWlzAWNiQ8zrDUX/ABmSpeE0KUJKjmw8sA9guUSbbAXeAPayR9Lwt9OJUf6iYrVJ2zxSSjhJVR5JEoBzLmOyUgAH9pqYj1YnUVxFVUzELmSQyJaE5Uy3IKzckklhcwtVaEGw/NoFxMdxR55fmIfp+8Mws4/SGa9boLdPDURzbeYSO4TspagfXl+dYKzlnBHV+Y5QBh6f2QG7i/j9zsC2xiRuQFcRKkN77AFvl0gPFTbE6/xgRc5Putfa8PTE2GUk29eYPJo8lWBfY/WALiIGpwZmSSPzzjobnpXa4tvdz67R7FFAwnHKhyONNsLB+ZZ7uWiTlVk+fNTLVOUEHXSwGrW97YdYrODhytPIDXcAv+fCJOjq0Imy5ixmQhYJZnLbAHVjeKytOJ1LKEtLhIDMD7nJJfU7kvr4QbglFxCl02fx8PLX1MRJAzhYUVIU6kq+0DzfQu78tIm0VapSFzylEtKZZShIXaYonuNy83N4jRidOWmcZYKMyApICQWSCbLmPbMwHdHOIzE8NUxWmYeM185BCgNHH1eVmiQw6ply5Q4kkla05lrBPfJ1UfPZrWiIxupllKykLT3T9f0IYQSjsK7OVmK0yDTolSKcGypqlHiKTY5QkOUgg3Opis9s8BqsOUlNShKhMfJMlklCiG7pcOFM1j5E3jTMat2TS1v7UkadVS39XMRHbHtvRYrMw+mpjMUv6dIUrNLIGVyk/MR0xgnBvZ7iNClczJSTMvfvOnP3QT3f2bZvHeBcHoKvFJK6ill06JOYoUmZMmBSikAlwlBG/ONnTXBVSuQWtJQtuilLSfLuj1ikexOk4OH1Mo6y6qej/RCR90Mi6z/s9xqwy5VHLSVqlhayssiSnR1EPqdAA5bxiVxvspiFHJVPmpkz5ctJK+CpYWlIuVELHeA3vYQb/wBHAOisO7yA/TKq3hc+seYf7RKKllV1JUKmcRVTWWCCoELWtrv1hhqGn4JXfQ0VuWm4C0yylPEmZmmqSlLjhtqoOH56wfP7OYjTTZEtaKRSqhakSmmTGSoJKiVPL0ZJ03aLRO/xbpv/ANdF/tZMTfbH+/cK/wApmf7GZDDWS9oaWqo5sulnpkceoy5FS1rIIUvJlJUkZbl3D2gnEOwOIpn08lZpc0zOUATJjDhgKU5Mtw7jSJT2xj+7GHeEr/1AjR8d/wAJYd4VX+omGIyap7OYhMqZuH5JPGWhE1cxKlcNEvNuSkKzEhgAOfIsdXdma/D5BmThInyEA8QycwWhBsSyh30jdr+kXFXaCRT47OkzlhBqKanEtSmAKkqm9xzoVZ7c2bVnhe3lLX0NLUIkcGbQz1TjOKpazOkieVGYqy2WkFaiCA4DOCxMMEb2bnAytT3bcrbQVXqIlLs+nxIiNwT9nNMtJcFKSDzDC/w+MSWI/u1FrFvmI5ukdSJ/ZIHMc/j6tBAlWZ3t6cyPGGsO/dIJ5DzG3rBSbCx/PKAGWhi/pffq8L4VrsebeXrvD5V4WbWE5S3X9f4RAypJSWYPe5cco6HZxbneOijHMIV+81fKN+u352EGzGuwIe+t40mR7E5iQR9NSXDPwC/j+9gg+x2Y39+p1cHgH0/eRvGdZ1g9amTMTxBmlEuoNdP85I+0D8ImEYsmprJcs2p0OJadM5u5I59Ng8W/+w6r/wDLS/Pgn/iQOr2LTLEVyQQXfgK/4vj6xMTQuKSrsQ1/D9IqWNTMqSgjMpQLav4cm6xpf9jCflCfp5t/4R+DzCw9YEm+ySeVA/ygLAf/AG97f5yHGrbonCKU4l2cTS060cXgolKCiRlXLUlwpgSHCXFtCIm+0aZBr8NkICBNE5c5SUpAIQiTNAKm0BUpAD6+UVVPsXWJnEFepKj7ykIWlSvEpm6eUM1nsMCx/fYzE95SpSlFXiTNd+sbZaGjEpH8pKpxLap+jJmGYwvLzkBDu9lElma8D9jqHhnEEAM9bNV/5kuVM/34zv8AsB2b6Yj/AMhX/FhaPYKneqSeX7FY/wDegJn2YYKnCqyooJk9EyZNlSZyC2XMAZiFJAJLkZQfPpEnNopeHYfWzKoSiVTKqYksCVcRSjLQMwHfLgNzMQEr2ISwAOOl9XEtQIOxCuI4hc32NKUpKl1qllO8xK1kcwnNNLPaAlOzsoV+A08mnWkrSmnQrMWyqlTJalpUwJBZBa13HOC+2GJyzimFU4UDNE6ZMKd0p4SwCeTklvAxXaj2MzDNVNl13CKm9yWsHQalM4PpCqT2LgWmVEqagqJIMhQUp9yviu/WAM9rXZsqmSsSM0Jl0YllaMhJUBOSokF7MDy2i41NN9IqKKqkrQqVLTNOYF8wmISElBFiLc4pFZ7E6Uj9koS1OO8UqV5MVtHSfY2hMvImpUkEHME8RKV9VIExtLRAuXPw+tx2qlTkSZ5EiUiXnAUM6CozEoJsVDOlwL908jE9NlfQsNrRWrQZT1PDBUSBJXm4UnvAXY5Qm+wG0V2r9jaFoloE9ACC/wC6PTRpgIOt+scfY46kqXVqmFGnEStbaaZphbQQFPwgGUabM+bgSwoci38YtNcr9mejfMbxN1Ps3UpYV9ISGSzcInd39+Dp3YdSkFPHGgD5Dt/WjOVqVXaMDhI10EeTBsfh9xiz0/YtSUBJnAsPsdNfehf/AFOLfvh/of8ANEytbFWmOwtmBe246+UeBJs5DnUG2kWo9jlHWcD/AFP+aOV2OUf+2BHIo/5ocamxVlEblukdFmV2J/8AF/8A5P8A8o9hlNi3x0dHR0YdHR0dAdHR0dAdDFRVoQ2Ys/Qn5CH4bmyEq94AwDBxGX9rnsdtTpp152j1WISwzqFxmGumj6QoUMu/cFwQbbHWPVUaDqkGzeQuPkIBtOJSiWCw7tv+EeHE5X2vgrk/LkH8Lw4KGX9gbfDS0eChl/YH5BHyJEB5/KEv7W5FgTca7addISMTl2ub9CQOhIDQtVCgt3bAkts56RxoZf2B+Q3ygEqxOUHdYsW0Oo128PUc46ZiMsNc3AIDKcgkDRuZhaaKWNEgXJt11+Qjz6DL+wNGgAMSqFoWplKYJQQkBO6wks4fTrvEcnGJiQFqKiMyQRlSxBQ5YgO739Isc2lSouQ5sN9i4+N4H/kmT9j4q5Nz5WgIenr5ypalFagQEXCUNcgHUa3h2rxGZnmIQoulSAlgkk91T7bqAiWThsoOydWe52L8+YhQoJebNlGZ3e+urwELKrpqpcxRmAFKVMGS5Iu4t5HpCazEJqSQFqLE3ypcsEdOpiaGGyr9wXSUnXQ6jWPVYdLJKigOdTf8YACRVr4U5ZUSQSElgw/otr5wFU4nNQVftArKwsBdjLfbUhRBibThsoOMti7h1NcMbPyMIGEyXfINANTsxG/QQCcEqzNQpR+2pug2HpHQXTUyZYZAYat+sdAf/9k="/>
          <p:cNvSpPr>
            <a:spLocks noChangeAspect="1" noChangeArrowheads="1"/>
          </p:cNvSpPr>
          <p:nvPr/>
        </p:nvSpPr>
        <p:spPr bwMode="auto">
          <a:xfrm>
            <a:off x="307975" y="-1638300"/>
            <a:ext cx="29051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3048000"/>
            <a:ext cx="2636767" cy="3400866"/>
          </a:xfrm>
          <a:prstGeom prst="rect">
            <a:avLst/>
          </a:prstGeom>
        </p:spPr>
      </p:pic>
    </p:spTree>
    <p:extLst>
      <p:ext uri="{BB962C8B-B14F-4D97-AF65-F5344CB8AC3E}">
        <p14:creationId xmlns:p14="http://schemas.microsoft.com/office/powerpoint/2010/main" val="3065897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Rule(s) Number Zero: Because I say so.</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Just some fundamental rules that don’t need too much proof and aren’t really too applicable on their own (but are still really important).</a:t>
                </a:r>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h</m:t>
                      </m:r>
                      <m:d>
                        <m:dPr>
                          <m:ctrlPr>
                            <a:rPr lang="en-US" b="0" i="1" smtClean="0">
                              <a:latin typeface="Cambria Math"/>
                            </a:rPr>
                          </m:ctrlPr>
                        </m:dPr>
                        <m:e>
                          <m:r>
                            <a:rPr lang="en-US" b="0" i="1" smtClean="0">
                              <a:latin typeface="Cambria Math"/>
                            </a:rPr>
                            <m:t>𝑥</m:t>
                          </m:r>
                        </m:e>
                      </m:d>
                      <m:r>
                        <a:rPr lang="en-US" b="0" i="1" smtClean="0">
                          <a:latin typeface="Cambria Math"/>
                        </a:rPr>
                        <m:t>=</m:t>
                      </m:r>
                      <m:r>
                        <a:rPr lang="en-US" b="0" i="1" smtClean="0">
                          <a:latin typeface="Cambria Math"/>
                        </a:rPr>
                        <m:t>𝑓</m:t>
                      </m:r>
                      <m:d>
                        <m:dPr>
                          <m:ctrlPr>
                            <a:rPr lang="en-US" b="0" i="1" smtClean="0">
                              <a:latin typeface="Cambria Math"/>
                            </a:rPr>
                          </m:ctrlPr>
                        </m:dPr>
                        <m:e>
                          <m:r>
                            <a:rPr lang="en-US" b="0" i="1" smtClean="0">
                              <a:latin typeface="Cambria Math"/>
                            </a:rPr>
                            <m:t>𝑥</m:t>
                          </m:r>
                        </m:e>
                      </m:d>
                      <m:r>
                        <a:rPr lang="en-US" b="0" i="1" smtClean="0">
                          <a:latin typeface="Cambria Math"/>
                          <a:ea typeface="Cambria Math"/>
                        </a:rPr>
                        <m:t>±</m:t>
                      </m:r>
                      <m:r>
                        <a:rPr lang="en-US" b="0" i="1" smtClean="0">
                          <a:latin typeface="Cambria Math"/>
                        </a:rPr>
                        <m:t>𝑔</m:t>
                      </m:r>
                      <m:d>
                        <m:dPr>
                          <m:ctrlPr>
                            <a:rPr lang="en-US" b="0" i="1" smtClean="0">
                              <a:latin typeface="Cambria Math"/>
                            </a:rPr>
                          </m:ctrlPr>
                        </m:dPr>
                        <m:e>
                          <m:r>
                            <a:rPr lang="en-US" b="0" i="1" smtClean="0">
                              <a:latin typeface="Cambria Math"/>
                            </a:rPr>
                            <m:t>𝑥</m:t>
                          </m:r>
                        </m:e>
                      </m:d>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h</m:t>
                          </m:r>
                        </m:e>
                        <m:sup>
                          <m:r>
                            <a:rPr lang="en-US" b="0" i="1" smtClean="0">
                              <a:latin typeface="Cambria Math"/>
                              <a:ea typeface="Cambria Math"/>
                            </a:rPr>
                            <m:t>′</m:t>
                          </m:r>
                        </m:sup>
                      </m:sSup>
                      <m:d>
                        <m:dPr>
                          <m:ctrlPr>
                            <a:rPr lang="en-US" b="0" i="1" smtClean="0">
                              <a:latin typeface="Cambria Math"/>
                              <a:ea typeface="Cambria Math"/>
                            </a:rPr>
                          </m:ctrlPr>
                        </m:dPr>
                        <m:e>
                          <m:r>
                            <a:rPr lang="en-US" b="0" i="1" smtClean="0">
                              <a:latin typeface="Cambria Math"/>
                              <a:ea typeface="Cambria Math"/>
                            </a:rPr>
                            <m:t>𝑥</m:t>
                          </m:r>
                        </m:e>
                      </m:d>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𝑓</m:t>
                          </m:r>
                        </m:e>
                        <m:sup>
                          <m:r>
                            <a:rPr lang="en-US" b="0" i="1" smtClean="0">
                              <a:latin typeface="Cambria Math"/>
                              <a:ea typeface="Cambria Math"/>
                            </a:rPr>
                            <m:t>′</m:t>
                          </m:r>
                        </m:sup>
                      </m:sSup>
                      <m:d>
                        <m:dPr>
                          <m:ctrlPr>
                            <a:rPr lang="en-US" b="0" i="1" smtClean="0">
                              <a:latin typeface="Cambria Math"/>
                              <a:ea typeface="Cambria Math"/>
                            </a:rPr>
                          </m:ctrlPr>
                        </m:dPr>
                        <m:e>
                          <m:r>
                            <a:rPr lang="en-US" b="0" i="1" smtClean="0">
                              <a:latin typeface="Cambria Math"/>
                              <a:ea typeface="Cambria Math"/>
                            </a:rPr>
                            <m:t>𝑥</m:t>
                          </m:r>
                        </m:e>
                      </m:d>
                      <m:r>
                        <a:rPr lang="en-US" i="1">
                          <a:latin typeface="Cambria Math"/>
                          <a:ea typeface="Cambria Math"/>
                        </a:rPr>
                        <m:t>±</m:t>
                      </m:r>
                      <m:r>
                        <a:rPr lang="en-US" b="0" i="1" smtClean="0">
                          <a:latin typeface="Cambria Math"/>
                          <a:ea typeface="Cambria Math"/>
                        </a:rPr>
                        <m:t>𝑔</m:t>
                      </m:r>
                      <m:r>
                        <a:rPr lang="en-US" b="0" i="1" smtClean="0">
                          <a:latin typeface="Cambria Math"/>
                          <a:ea typeface="Cambria Math"/>
                        </a:rPr>
                        <m:t>′(</m:t>
                      </m:r>
                      <m:r>
                        <a:rPr lang="en-US" b="0" i="1" smtClean="0">
                          <a:latin typeface="Cambria Math"/>
                          <a:ea typeface="Cambria Math"/>
                        </a:rPr>
                        <m:t>𝑥</m:t>
                      </m:r>
                      <m:r>
                        <a:rPr lang="en-US" b="0" i="1" smtClean="0">
                          <a:latin typeface="Cambria Math"/>
                          <a:ea typeface="Cambria Math"/>
                        </a:rPr>
                        <m:t>)</m:t>
                      </m:r>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𝑓</m:t>
                      </m:r>
                      <m:d>
                        <m:dPr>
                          <m:ctrlPr>
                            <a:rPr lang="en-US" b="0" i="1" smtClean="0">
                              <a:latin typeface="Cambria Math"/>
                            </a:rPr>
                          </m:ctrlPr>
                        </m:dPr>
                        <m:e>
                          <m:r>
                            <a:rPr lang="en-US" b="0" i="1" smtClean="0">
                              <a:latin typeface="Cambria Math"/>
                            </a:rPr>
                            <m:t>𝑥</m:t>
                          </m:r>
                        </m:e>
                      </m:d>
                      <m:r>
                        <a:rPr lang="en-US" b="0" i="1" smtClean="0">
                          <a:latin typeface="Cambria Math"/>
                        </a:rPr>
                        <m:t>=</m:t>
                      </m:r>
                      <m:r>
                        <a:rPr lang="en-US" b="0" i="1" smtClean="0">
                          <a:latin typeface="Cambria Math"/>
                        </a:rPr>
                        <m:t>𝑐</m:t>
                      </m:r>
                      <m:r>
                        <a:rPr lang="en-US" b="0" i="1" smtClean="0">
                          <a:latin typeface="Cambria Math"/>
                          <a:ea typeface="Cambria Math"/>
                        </a:rPr>
                        <m:t>×</m:t>
                      </m:r>
                      <m:r>
                        <a:rPr lang="en-US" b="0" i="1" smtClean="0">
                          <a:latin typeface="Cambria Math"/>
                        </a:rPr>
                        <m:t>𝑔</m:t>
                      </m:r>
                      <m:d>
                        <m:dPr>
                          <m:ctrlPr>
                            <a:rPr lang="en-US" b="0" i="1" smtClean="0">
                              <a:latin typeface="Cambria Math"/>
                            </a:rPr>
                          </m:ctrlPr>
                        </m:dPr>
                        <m:e>
                          <m:r>
                            <a:rPr lang="en-US" b="0" i="1" smtClean="0">
                              <a:latin typeface="Cambria Math"/>
                            </a:rPr>
                            <m:t>𝑥</m:t>
                          </m:r>
                        </m:e>
                      </m:d>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𝑓</m:t>
                          </m:r>
                        </m:e>
                        <m:sup>
                          <m:r>
                            <a:rPr lang="en-US" b="0" i="1" smtClean="0">
                              <a:latin typeface="Cambria Math"/>
                              <a:ea typeface="Cambria Math"/>
                            </a:rPr>
                            <m:t>′</m:t>
                          </m:r>
                        </m:sup>
                      </m:sSup>
                      <m:d>
                        <m:dPr>
                          <m:ctrlPr>
                            <a:rPr lang="en-US" b="0" i="1" smtClean="0">
                              <a:latin typeface="Cambria Math"/>
                              <a:ea typeface="Cambria Math"/>
                            </a:rPr>
                          </m:ctrlPr>
                        </m:dPr>
                        <m:e>
                          <m:r>
                            <a:rPr lang="en-US" b="0" i="1" smtClean="0">
                              <a:latin typeface="Cambria Math"/>
                              <a:ea typeface="Cambria Math"/>
                            </a:rPr>
                            <m:t>𝑥</m:t>
                          </m:r>
                        </m:e>
                      </m:d>
                      <m:r>
                        <a:rPr lang="en-US" b="0" i="1" smtClean="0">
                          <a:latin typeface="Cambria Math"/>
                          <a:ea typeface="Cambria Math"/>
                        </a:rPr>
                        <m:t>=</m:t>
                      </m:r>
                      <m:r>
                        <a:rPr lang="en-US" b="0" i="1" smtClean="0">
                          <a:latin typeface="Cambria Math"/>
                          <a:ea typeface="Cambria Math"/>
                        </a:rPr>
                        <m:t>𝑐</m:t>
                      </m:r>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𝑔</m:t>
                          </m:r>
                        </m:e>
                        <m:sup>
                          <m:r>
                            <a:rPr lang="en-US" b="0" i="1" smtClean="0">
                              <a:latin typeface="Cambria Math"/>
                              <a:ea typeface="Cambria Math"/>
                            </a:rPr>
                            <m:t>′</m:t>
                          </m:r>
                        </m:sup>
                      </m:sSup>
                      <m:d>
                        <m:dPr>
                          <m:ctrlPr>
                            <a:rPr lang="en-US" b="0" i="1" smtClean="0">
                              <a:latin typeface="Cambria Math"/>
                              <a:ea typeface="Cambria Math"/>
                            </a:rPr>
                          </m:ctrlPr>
                        </m:dPr>
                        <m:e>
                          <m:r>
                            <a:rPr lang="en-US" b="0" i="1" smtClean="0">
                              <a:latin typeface="Cambria Math"/>
                              <a:ea typeface="Cambria Math"/>
                            </a:rPr>
                            <m:t>𝑥</m:t>
                          </m:r>
                        </m:e>
                      </m:d>
                    </m:oMath>
                  </m:oMathPara>
                </a14:m>
                <a:endParaRPr lang="en-US" b="0" dirty="0" smtClean="0">
                  <a:ea typeface="Cambria Math"/>
                </a:endParaRPr>
              </a:p>
              <a:p>
                <a:pPr marL="0" indent="0">
                  <a:buNone/>
                </a:pPr>
                <a:endParaRPr lang="en-US" dirty="0" smtClean="0"/>
              </a:p>
              <a:p>
                <a:pPr marL="0" indent="0">
                  <a:buNone/>
                </a:pPr>
                <a:r>
                  <a:rPr lang="en-US" dirty="0" smtClean="0"/>
                  <a:t>(Where c is a constant)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823"/>
                </a:stretch>
              </a:blipFill>
            </p:spPr>
            <p:txBody>
              <a:bodyPr/>
              <a:lstStyle/>
              <a:p>
                <a:r>
                  <a:rPr lang="en-US">
                    <a:noFill/>
                  </a:rPr>
                  <a:t> </a:t>
                </a:r>
              </a:p>
            </p:txBody>
          </p:sp>
        </mc:Fallback>
      </mc:AlternateContent>
    </p:spTree>
    <p:extLst>
      <p:ext uri="{BB962C8B-B14F-4D97-AF65-F5344CB8AC3E}">
        <p14:creationId xmlns:p14="http://schemas.microsoft.com/office/powerpoint/2010/main" val="2748177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a:t>
            </a:r>
            <a:r>
              <a:rPr lang="en-US" dirty="0" err="1" smtClean="0"/>
              <a:t>Numero</a:t>
            </a:r>
            <a:r>
              <a:rPr lang="en-US" dirty="0" smtClean="0"/>
              <a:t> One: Power rule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lstStyle/>
              <a:p>
                <a:pPr marL="0" indent="0">
                  <a:buNone/>
                </a:pPr>
                <a:r>
                  <a:rPr lang="en-US" dirty="0" smtClean="0"/>
                  <a:t>This is the first rule to learn because it’s so applicable to most of our polynomial functions.</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𝑓</m:t>
                      </m:r>
                      <m:d>
                        <m:dPr>
                          <m:ctrlPr>
                            <a:rPr lang="en-US" b="0" i="1" smtClean="0">
                              <a:latin typeface="Cambria Math"/>
                            </a:rPr>
                          </m:ctrlPr>
                        </m:dPr>
                        <m:e>
                          <m:r>
                            <a:rPr lang="en-US" b="0" i="1" smtClean="0">
                              <a:latin typeface="Cambria Math"/>
                            </a:rPr>
                            <m:t>𝑥</m:t>
                          </m:r>
                        </m:e>
                      </m:d>
                      <m:r>
                        <a:rPr lang="en-US" b="0" i="1" smtClean="0">
                          <a:latin typeface="Cambria Math"/>
                        </a:rPr>
                        <m:t>=</m:t>
                      </m:r>
                      <m:sSup>
                        <m:sSupPr>
                          <m:ctrlPr>
                            <a:rPr lang="en-US" b="0" i="1" smtClean="0">
                              <a:latin typeface="Cambria Math"/>
                            </a:rPr>
                          </m:ctrlPr>
                        </m:sSupPr>
                        <m:e>
                          <m:r>
                            <a:rPr lang="en-US" b="0" i="1" smtClean="0">
                              <a:latin typeface="Cambria Math"/>
                            </a:rPr>
                            <m:t>𝑥</m:t>
                          </m:r>
                        </m:e>
                        <m:sup>
                          <m:r>
                            <a:rPr lang="en-US" b="0" i="1" smtClean="0">
                              <a:latin typeface="Cambria Math"/>
                            </a:rPr>
                            <m:t>𝑛</m:t>
                          </m:r>
                        </m:sup>
                      </m:sSup>
                      <m:r>
                        <a:rPr lang="en-US" b="0" i="1" smtClean="0">
                          <a:latin typeface="Cambria Math"/>
                          <a:ea typeface="Cambria Math"/>
                        </a:rPr>
                        <m:t>→</m:t>
                      </m:r>
                      <m:sSup>
                        <m:sSupPr>
                          <m:ctrlPr>
                            <a:rPr lang="en-US" b="0" i="1" smtClean="0">
                              <a:latin typeface="Cambria Math"/>
                              <a:ea typeface="Cambria Math"/>
                            </a:rPr>
                          </m:ctrlPr>
                        </m:sSupPr>
                        <m:e>
                          <m:r>
                            <a:rPr lang="en-US" b="0" i="1" smtClean="0">
                              <a:latin typeface="Cambria Math"/>
                              <a:ea typeface="Cambria Math"/>
                            </a:rPr>
                            <m:t>𝑓</m:t>
                          </m:r>
                        </m:e>
                        <m:sup>
                          <m:r>
                            <a:rPr lang="en-US" b="0" i="1" smtClean="0">
                              <a:latin typeface="Cambria Math"/>
                              <a:ea typeface="Cambria Math"/>
                            </a:rPr>
                            <m:t>′</m:t>
                          </m:r>
                        </m:sup>
                      </m:sSup>
                      <m:d>
                        <m:dPr>
                          <m:ctrlPr>
                            <a:rPr lang="en-US" b="0" i="1" smtClean="0">
                              <a:latin typeface="Cambria Math"/>
                              <a:ea typeface="Cambria Math"/>
                            </a:rPr>
                          </m:ctrlPr>
                        </m:dPr>
                        <m:e>
                          <m:r>
                            <a:rPr lang="en-US" b="0" i="1" smtClean="0">
                              <a:latin typeface="Cambria Math"/>
                              <a:ea typeface="Cambria Math"/>
                            </a:rPr>
                            <m:t>𝑥</m:t>
                          </m:r>
                        </m:e>
                      </m:d>
                      <m:r>
                        <a:rPr lang="en-US" b="0" i="1" smtClean="0">
                          <a:latin typeface="Cambria Math"/>
                          <a:ea typeface="Cambria Math"/>
                        </a:rPr>
                        <m:t>=</m:t>
                      </m:r>
                      <m:r>
                        <a:rPr lang="en-US" b="0" i="1" smtClean="0">
                          <a:latin typeface="Cambria Math"/>
                          <a:ea typeface="Cambria Math"/>
                        </a:rPr>
                        <m:t>𝑛</m:t>
                      </m:r>
                      <m:sSup>
                        <m:sSupPr>
                          <m:ctrlPr>
                            <a:rPr lang="en-US" b="0" i="1" smtClean="0">
                              <a:latin typeface="Cambria Math"/>
                              <a:ea typeface="Cambria Math"/>
                            </a:rPr>
                          </m:ctrlPr>
                        </m:sSupPr>
                        <m:e>
                          <m:r>
                            <a:rPr lang="en-US" b="0" i="1" smtClean="0">
                              <a:latin typeface="Cambria Math"/>
                              <a:ea typeface="Cambria Math"/>
                            </a:rPr>
                            <m:t>𝑥</m:t>
                          </m:r>
                        </m:e>
                        <m:sup>
                          <m:r>
                            <a:rPr lang="en-US" b="0" i="1" smtClean="0">
                              <a:latin typeface="Cambria Math"/>
                              <a:ea typeface="Cambria Math"/>
                            </a:rPr>
                            <m:t>𝑛</m:t>
                          </m:r>
                          <m:r>
                            <a:rPr lang="en-US" b="0" i="1" smtClean="0">
                              <a:latin typeface="Cambria Math"/>
                              <a:ea typeface="Cambria Math"/>
                            </a:rPr>
                            <m:t>−1</m:t>
                          </m:r>
                        </m:sup>
                      </m:sSup>
                    </m:oMath>
                  </m:oMathPara>
                </a14:m>
                <a:endParaRPr lang="en-US" dirty="0" smtClean="0"/>
              </a:p>
              <a:p>
                <a:pPr marL="0" indent="0">
                  <a:buNone/>
                </a:pPr>
                <a:r>
                  <a:rPr lang="en-US" dirty="0" smtClean="0"/>
                  <a:t>This rule works with both of our rule zeros. </a:t>
                </a:r>
              </a:p>
              <a:p>
                <a:pPr marL="0" indent="0">
                  <a:buNone/>
                </a:pPr>
                <a:endParaRPr lang="en-US" dirty="0"/>
              </a:p>
              <a:p>
                <a:pPr marL="0" indent="0">
                  <a:buNone/>
                </a:pPr>
                <a:r>
                  <a:rPr lang="en-US" dirty="0" smtClean="0"/>
                  <a:t>For example:</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𝑓</m:t>
                      </m:r>
                      <m:d>
                        <m:dPr>
                          <m:ctrlPr>
                            <a:rPr lang="en-US" b="0" i="1" smtClean="0">
                              <a:latin typeface="Cambria Math"/>
                            </a:rPr>
                          </m:ctrlPr>
                        </m:dPr>
                        <m:e>
                          <m:r>
                            <a:rPr lang="en-US" b="0" i="1" smtClean="0">
                              <a:latin typeface="Cambria Math"/>
                            </a:rPr>
                            <m:t>𝑥</m:t>
                          </m:r>
                        </m:e>
                      </m:d>
                      <m:r>
                        <a:rPr lang="en-US" b="0" i="1" smtClean="0">
                          <a:latin typeface="Cambria Math"/>
                        </a:rPr>
                        <m:t>=3</m:t>
                      </m:r>
                      <m:sSup>
                        <m:sSupPr>
                          <m:ctrlPr>
                            <a:rPr lang="en-US" b="0" i="1" smtClean="0">
                              <a:latin typeface="Cambria Math"/>
                            </a:rPr>
                          </m:ctrlPr>
                        </m:sSupPr>
                        <m:e>
                          <m:r>
                            <a:rPr lang="en-US" b="0" i="1" smtClean="0">
                              <a:latin typeface="Cambria Math"/>
                            </a:rPr>
                            <m:t>𝑥</m:t>
                          </m:r>
                        </m:e>
                        <m:sup>
                          <m:r>
                            <a:rPr lang="en-US" b="0" i="1" smtClean="0">
                              <a:latin typeface="Cambria Math"/>
                            </a:rPr>
                            <m:t>2</m:t>
                          </m:r>
                        </m:sup>
                      </m:sSup>
                      <m:r>
                        <a:rPr lang="en-US" b="0" i="1" smtClean="0">
                          <a:latin typeface="Cambria Math"/>
                        </a:rPr>
                        <m:t>+5</m:t>
                      </m:r>
                      <m:r>
                        <a:rPr lang="en-US" b="0" i="1" smtClean="0">
                          <a:latin typeface="Cambria Math"/>
                        </a:rPr>
                        <m:t>𝑥</m:t>
                      </m:r>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a:rPr>
                          </m:ctrlPr>
                        </m:sSupPr>
                        <m:e>
                          <m:r>
                            <a:rPr lang="en-US" b="0" i="1" smtClean="0">
                              <a:latin typeface="Cambria Math"/>
                            </a:rPr>
                            <m:t>𝑓</m:t>
                          </m:r>
                        </m:e>
                        <m:sup>
                          <m:r>
                            <a:rPr lang="en-US" b="0" i="1" smtClean="0">
                              <a:latin typeface="Cambria Math"/>
                            </a:rPr>
                            <m:t>′</m:t>
                          </m:r>
                        </m:sup>
                      </m:sSup>
                      <m:d>
                        <m:dPr>
                          <m:ctrlPr>
                            <a:rPr lang="en-US" b="0" i="1" smtClean="0">
                              <a:latin typeface="Cambria Math"/>
                            </a:rPr>
                          </m:ctrlPr>
                        </m:dPr>
                        <m:e>
                          <m:r>
                            <a:rPr lang="en-US" b="0" i="1" smtClean="0">
                              <a:latin typeface="Cambria Math"/>
                            </a:rPr>
                            <m:t>𝑥</m:t>
                          </m:r>
                        </m:e>
                      </m:d>
                      <m:r>
                        <a:rPr lang="en-US" b="0" i="1" smtClean="0">
                          <a:latin typeface="Cambria Math"/>
                        </a:rPr>
                        <m:t>=6</m:t>
                      </m:r>
                      <m:r>
                        <a:rPr lang="en-US" b="0" i="1" smtClean="0">
                          <a:latin typeface="Cambria Math"/>
                        </a:rPr>
                        <m:t>𝑥</m:t>
                      </m:r>
                      <m:r>
                        <a:rPr lang="en-US" b="0" i="1" smtClean="0">
                          <a:latin typeface="Cambria Math"/>
                        </a:rPr>
                        <m:t>+5</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645" t="-1357" r="-898"/>
                </a:stretch>
              </a:blipFill>
            </p:spPr>
            <p:txBody>
              <a:bodyPr/>
              <a:lstStyle/>
              <a:p>
                <a:r>
                  <a:rPr lang="en-US">
                    <a:noFill/>
                  </a:rPr>
                  <a:t> </a:t>
                </a:r>
              </a:p>
            </p:txBody>
          </p:sp>
        </mc:Fallback>
      </mc:AlternateContent>
    </p:spTree>
    <p:extLst>
      <p:ext uri="{BB962C8B-B14F-4D97-AF65-F5344CB8AC3E}">
        <p14:creationId xmlns:p14="http://schemas.microsoft.com/office/powerpoint/2010/main" val="3745117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some </a:t>
            </a:r>
            <a:r>
              <a:rPr lang="en-US" dirty="0" err="1" smtClean="0"/>
              <a:t>yoloswag</a:t>
            </a:r>
            <a:r>
              <a:rPr lang="en-US" dirty="0" smtClean="0"/>
              <a:t> to memorize.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There are a few derivatives that you should just memorize for the save of saving your time.</a:t>
                </a:r>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sin</m:t>
                          </m:r>
                        </m:fName>
                        <m:e>
                          <m:r>
                            <a:rPr lang="en-US" b="0" i="1" smtClean="0">
                              <a:latin typeface="Cambria Math"/>
                            </a:rPr>
                            <m:t>𝑥</m:t>
                          </m:r>
                          <m:r>
                            <a:rPr lang="en-US" b="0" i="1" smtClean="0">
                              <a:latin typeface="Cambria Math"/>
                              <a:ea typeface="Cambria Math"/>
                            </a:rPr>
                            <m:t>→</m:t>
                          </m:r>
                          <m:func>
                            <m:funcPr>
                              <m:ctrlPr>
                                <a:rPr lang="en-US" b="0" i="1" smtClean="0">
                                  <a:latin typeface="Cambria Math"/>
                                  <a:ea typeface="Cambria Math"/>
                                </a:rPr>
                              </m:ctrlPr>
                            </m:funcPr>
                            <m:fName>
                              <m:r>
                                <m:rPr>
                                  <m:sty m:val="p"/>
                                </m:rPr>
                                <a:rPr lang="en-US" b="0" i="0" smtClean="0">
                                  <a:latin typeface="Cambria Math"/>
                                  <a:ea typeface="Cambria Math"/>
                                </a:rPr>
                                <m:t>cos</m:t>
                              </m:r>
                            </m:fName>
                            <m:e>
                              <m:r>
                                <a:rPr lang="en-US" b="0" i="1" smtClean="0">
                                  <a:latin typeface="Cambria Math"/>
                                  <a:ea typeface="Cambria Math"/>
                                </a:rPr>
                                <m:t>𝑥</m:t>
                              </m:r>
                            </m:e>
                          </m:func>
                        </m:e>
                      </m:func>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cos</m:t>
                          </m:r>
                        </m:fName>
                        <m:e>
                          <m:r>
                            <a:rPr lang="en-US" b="0" i="1" smtClean="0">
                              <a:latin typeface="Cambria Math"/>
                            </a:rPr>
                            <m:t>𝑥</m:t>
                          </m:r>
                        </m:e>
                      </m:func>
                      <m:r>
                        <a:rPr lang="en-US" i="1" smtClean="0">
                          <a:latin typeface="Cambria Math"/>
                          <a:ea typeface="Cambria Math"/>
                        </a:rPr>
                        <m:t>→</m:t>
                      </m:r>
                      <m:r>
                        <a:rPr lang="en-US" b="0" i="1" smtClean="0">
                          <a:latin typeface="Cambria Math"/>
                          <a:ea typeface="Cambria Math"/>
                        </a:rPr>
                        <m:t>−</m:t>
                      </m:r>
                      <m:func>
                        <m:funcPr>
                          <m:ctrlPr>
                            <a:rPr lang="en-US" b="0" i="1" smtClean="0">
                              <a:latin typeface="Cambria Math"/>
                              <a:ea typeface="Cambria Math"/>
                            </a:rPr>
                          </m:ctrlPr>
                        </m:funcPr>
                        <m:fName>
                          <m:r>
                            <m:rPr>
                              <m:sty m:val="p"/>
                            </m:rPr>
                            <a:rPr lang="en-US" b="0" i="0" smtClean="0">
                              <a:latin typeface="Cambria Math"/>
                              <a:ea typeface="Cambria Math"/>
                            </a:rPr>
                            <m:t>sin</m:t>
                          </m:r>
                        </m:fName>
                        <m:e>
                          <m:r>
                            <a:rPr lang="en-US" b="0" i="1" smtClean="0">
                              <a:latin typeface="Cambria Math"/>
                              <a:ea typeface="Cambria Math"/>
                            </a:rPr>
                            <m:t>𝑥</m:t>
                          </m:r>
                        </m:e>
                      </m:func>
                    </m:oMath>
                  </m:oMathPara>
                </a14:m>
                <a:endParaRPr lang="en-US" b="0" dirty="0" smtClean="0">
                  <a:ea typeface="Cambria Math"/>
                </a:endParaRPr>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tan</m:t>
                          </m:r>
                        </m:fName>
                        <m:e>
                          <m:r>
                            <a:rPr lang="en-US" b="0" i="1" smtClean="0">
                              <a:latin typeface="Cambria Math"/>
                            </a:rPr>
                            <m:t>𝑥</m:t>
                          </m:r>
                        </m:e>
                      </m:func>
                      <m:r>
                        <a:rPr lang="en-US" i="1">
                          <a:latin typeface="Cambria Math"/>
                          <a:ea typeface="Cambria Math"/>
                        </a:rPr>
                        <m:t>→</m:t>
                      </m:r>
                      <m:func>
                        <m:funcPr>
                          <m:ctrlPr>
                            <a:rPr lang="en-US" i="1" smtClean="0">
                              <a:latin typeface="Cambria Math"/>
                              <a:ea typeface="Cambria Math"/>
                            </a:rPr>
                          </m:ctrlPr>
                        </m:funcPr>
                        <m:fName>
                          <m:r>
                            <m:rPr>
                              <m:sty m:val="p"/>
                            </m:rPr>
                            <a:rPr lang="en-US" i="0" smtClean="0">
                              <a:latin typeface="Cambria Math"/>
                              <a:ea typeface="Cambria Math"/>
                            </a:rPr>
                            <m:t>sec</m:t>
                          </m:r>
                        </m:fName>
                        <m:e>
                          <m:sPre>
                            <m:sPrePr>
                              <m:ctrlPr>
                                <a:rPr lang="en-US" i="1" smtClean="0">
                                  <a:latin typeface="Cambria Math"/>
                                  <a:ea typeface="Cambria Math"/>
                                </a:rPr>
                              </m:ctrlPr>
                            </m:sPrePr>
                            <m:sub/>
                            <m:sup>
                              <m:r>
                                <a:rPr lang="en-US" b="0" i="1" smtClean="0">
                                  <a:latin typeface="Cambria Math"/>
                                </a:rPr>
                                <m:t>2</m:t>
                              </m:r>
                            </m:sup>
                            <m:e>
                              <m:r>
                                <a:rPr lang="en-US" b="0" i="1" smtClean="0">
                                  <a:latin typeface="Cambria Math"/>
                                </a:rPr>
                                <m:t>𝑥</m:t>
                              </m:r>
                            </m:e>
                          </m:sPre>
                        </m:e>
                      </m:func>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cot</m:t>
                          </m:r>
                        </m:fName>
                        <m:e>
                          <m:r>
                            <a:rPr lang="en-US" b="0" i="1" smtClean="0">
                              <a:latin typeface="Cambria Math"/>
                            </a:rPr>
                            <m:t>𝑥</m:t>
                          </m:r>
                        </m:e>
                      </m:func>
                      <m:r>
                        <a:rPr lang="en-US" i="1" smtClean="0">
                          <a:latin typeface="Cambria Math"/>
                          <a:ea typeface="Cambria Math"/>
                        </a:rPr>
                        <m:t>→</m:t>
                      </m:r>
                      <m:r>
                        <a:rPr lang="en-US" b="0" i="1" smtClean="0">
                          <a:latin typeface="Cambria Math"/>
                          <a:ea typeface="Cambria Math"/>
                        </a:rPr>
                        <m:t>−</m:t>
                      </m:r>
                      <m:func>
                        <m:funcPr>
                          <m:ctrlPr>
                            <a:rPr lang="en-US" b="0" i="1" smtClean="0">
                              <a:latin typeface="Cambria Math"/>
                              <a:ea typeface="Cambria Math"/>
                            </a:rPr>
                          </m:ctrlPr>
                        </m:funcPr>
                        <m:fName>
                          <m:r>
                            <m:rPr>
                              <m:sty m:val="p"/>
                            </m:rPr>
                            <a:rPr lang="en-US" b="0" i="0" smtClean="0">
                              <a:latin typeface="Cambria Math"/>
                              <a:ea typeface="Cambria Math"/>
                            </a:rPr>
                            <m:t>csc</m:t>
                          </m:r>
                        </m:fName>
                        <m:e>
                          <m:sPre>
                            <m:sPrePr>
                              <m:ctrlPr>
                                <a:rPr lang="en-US" b="0" i="1" smtClean="0">
                                  <a:latin typeface="Cambria Math"/>
                                  <a:ea typeface="Cambria Math"/>
                                </a:rPr>
                              </m:ctrlPr>
                            </m:sPrePr>
                            <m:sub/>
                            <m:sup>
                              <m:r>
                                <a:rPr lang="en-US" b="0" i="1" smtClean="0">
                                  <a:latin typeface="Cambria Math"/>
                                </a:rPr>
                                <m:t>2</m:t>
                              </m:r>
                            </m:sup>
                            <m:e>
                              <m:r>
                                <a:rPr lang="en-US" b="0" i="1" smtClean="0">
                                  <a:latin typeface="Cambria Math"/>
                                </a:rPr>
                                <m:t>𝑥</m:t>
                              </m:r>
                            </m:e>
                          </m:sPre>
                        </m:e>
                      </m:func>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sec</m:t>
                          </m:r>
                        </m:fName>
                        <m:e>
                          <m:r>
                            <a:rPr lang="en-US" b="0" i="1" smtClean="0">
                              <a:latin typeface="Cambria Math"/>
                            </a:rPr>
                            <m:t>𝑥</m:t>
                          </m:r>
                        </m:e>
                      </m:func>
                      <m:r>
                        <a:rPr lang="en-US" i="1" smtClean="0">
                          <a:latin typeface="Cambria Math"/>
                          <a:ea typeface="Cambria Math"/>
                        </a:rPr>
                        <m:t>→</m:t>
                      </m:r>
                      <m:func>
                        <m:funcPr>
                          <m:ctrlPr>
                            <a:rPr lang="en-US" i="1" smtClean="0">
                              <a:latin typeface="Cambria Math"/>
                              <a:ea typeface="Cambria Math"/>
                            </a:rPr>
                          </m:ctrlPr>
                        </m:funcPr>
                        <m:fName>
                          <m:r>
                            <m:rPr>
                              <m:sty m:val="p"/>
                            </m:rPr>
                            <a:rPr lang="en-US" i="0" smtClean="0">
                              <a:latin typeface="Cambria Math"/>
                              <a:ea typeface="Cambria Math"/>
                            </a:rPr>
                            <m:t>sec</m:t>
                          </m:r>
                        </m:fName>
                        <m:e>
                          <m:r>
                            <a:rPr lang="en-US" b="0" i="1" smtClean="0">
                              <a:latin typeface="Cambria Math"/>
                              <a:ea typeface="Cambria Math"/>
                            </a:rPr>
                            <m:t>𝑥</m:t>
                          </m:r>
                        </m:e>
                      </m:func>
                      <m:func>
                        <m:funcPr>
                          <m:ctrlPr>
                            <a:rPr lang="en-US" i="1" smtClean="0">
                              <a:latin typeface="Cambria Math"/>
                              <a:ea typeface="Cambria Math"/>
                            </a:rPr>
                          </m:ctrlPr>
                        </m:funcPr>
                        <m:fName>
                          <m:r>
                            <m:rPr>
                              <m:sty m:val="p"/>
                            </m:rPr>
                            <a:rPr lang="en-US" i="0" smtClean="0">
                              <a:latin typeface="Cambria Math"/>
                              <a:ea typeface="Cambria Math"/>
                            </a:rPr>
                            <m:t>tan</m:t>
                          </m:r>
                        </m:fName>
                        <m:e>
                          <m:r>
                            <a:rPr lang="en-US" b="0" i="1" smtClean="0">
                              <a:latin typeface="Cambria Math"/>
                              <a:ea typeface="Cambria Math"/>
                            </a:rPr>
                            <m:t>𝑥</m:t>
                          </m:r>
                        </m:e>
                      </m:func>
                    </m:oMath>
                  </m:oMathPara>
                </a14:m>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smtClean="0">
                              <a:latin typeface="Cambria Math"/>
                            </a:rPr>
                          </m:ctrlPr>
                        </m:funcPr>
                        <m:fName>
                          <m:r>
                            <m:rPr>
                              <m:sty m:val="p"/>
                            </m:rPr>
                            <a:rPr lang="en-US" i="0" smtClean="0">
                              <a:latin typeface="Cambria Math"/>
                            </a:rPr>
                            <m:t>csc</m:t>
                          </m:r>
                        </m:fName>
                        <m:e>
                          <m:r>
                            <a:rPr lang="en-US" b="0" i="1" smtClean="0">
                              <a:latin typeface="Cambria Math"/>
                            </a:rPr>
                            <m:t>𝑥</m:t>
                          </m:r>
                        </m:e>
                      </m:func>
                      <m:r>
                        <a:rPr lang="en-US" i="1" smtClean="0">
                          <a:latin typeface="Cambria Math"/>
                          <a:ea typeface="Cambria Math"/>
                        </a:rPr>
                        <m:t>→</m:t>
                      </m:r>
                      <m:func>
                        <m:funcPr>
                          <m:ctrlPr>
                            <a:rPr lang="en-US" i="1" smtClean="0">
                              <a:latin typeface="Cambria Math"/>
                              <a:ea typeface="Cambria Math"/>
                            </a:rPr>
                          </m:ctrlPr>
                        </m:funcPr>
                        <m:fName>
                          <m:r>
                            <a:rPr lang="en-US" b="0" i="1" smtClean="0">
                              <a:latin typeface="Cambria Math"/>
                              <a:ea typeface="Cambria Math"/>
                            </a:rPr>
                            <m:t>−</m:t>
                          </m:r>
                          <m:r>
                            <m:rPr>
                              <m:sty m:val="p"/>
                            </m:rPr>
                            <a:rPr lang="en-US" i="0" smtClean="0">
                              <a:latin typeface="Cambria Math"/>
                              <a:ea typeface="Cambria Math"/>
                            </a:rPr>
                            <m:t>csc</m:t>
                          </m:r>
                        </m:fName>
                        <m:e>
                          <m:r>
                            <a:rPr lang="en-US" b="0" i="1" smtClean="0">
                              <a:latin typeface="Cambria Math"/>
                              <a:ea typeface="Cambria Math"/>
                            </a:rPr>
                            <m:t>𝑥</m:t>
                          </m:r>
                        </m:e>
                      </m:func>
                      <m:func>
                        <m:funcPr>
                          <m:ctrlPr>
                            <a:rPr lang="en-US" i="1" smtClean="0">
                              <a:latin typeface="Cambria Math"/>
                              <a:ea typeface="Cambria Math"/>
                            </a:rPr>
                          </m:ctrlPr>
                        </m:funcPr>
                        <m:fName>
                          <m:r>
                            <m:rPr>
                              <m:sty m:val="p"/>
                            </m:rPr>
                            <a:rPr lang="en-US" i="0" smtClean="0">
                              <a:latin typeface="Cambria Math"/>
                              <a:ea typeface="Cambria Math"/>
                            </a:rPr>
                            <m:t>cot</m:t>
                          </m:r>
                        </m:fName>
                        <m:e>
                          <m:r>
                            <a:rPr lang="en-US" b="0" i="1" smtClean="0">
                              <a:latin typeface="Cambria Math"/>
                              <a:ea typeface="Cambria Math"/>
                            </a:rPr>
                            <m:t>𝑥</m:t>
                          </m:r>
                        </m:e>
                      </m:func>
                    </m:oMath>
                  </m:oMathPara>
                </a14:m>
                <a:endParaRPr lang="en-US" dirty="0" smtClean="0">
                  <a:ea typeface="Cambria Math"/>
                </a:endParaRPr>
              </a:p>
              <a:p>
                <a:pPr marL="0" indent="0">
                  <a:buNone/>
                </a:pPr>
                <a:r>
                  <a:rPr lang="en-US" dirty="0" smtClean="0"/>
                  <a:t>Want to save even more time? Notice that the derivatives come in pairs… also all the co-</a:t>
                </a:r>
                <a:r>
                  <a:rPr lang="en-US" dirty="0" err="1" smtClean="0"/>
                  <a:t>somethings</a:t>
                </a:r>
                <a:r>
                  <a:rPr lang="en-US" dirty="0" smtClean="0"/>
                  <a:t> have negative derivatives.</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2"/>
                <a:stretch>
                  <a:fillRect l="-1421" t="-2849" r="-1421"/>
                </a:stretch>
              </a:blipFill>
            </p:spPr>
            <p:txBody>
              <a:bodyPr/>
              <a:lstStyle/>
              <a:p>
                <a:r>
                  <a:rPr lang="en-US">
                    <a:noFill/>
                  </a:rPr>
                  <a:t> </a:t>
                </a:r>
              </a:p>
            </p:txBody>
          </p:sp>
        </mc:Fallback>
      </mc:AlternateContent>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1419" y="1981200"/>
            <a:ext cx="2972581" cy="1982688"/>
          </a:xfrm>
          <a:prstGeom prst="rect">
            <a:avLst/>
          </a:prstGeom>
        </p:spPr>
      </p:pic>
    </p:spTree>
    <p:extLst>
      <p:ext uri="{BB962C8B-B14F-4D97-AF65-F5344CB8AC3E}">
        <p14:creationId xmlns:p14="http://schemas.microsoft.com/office/powerpoint/2010/main" val="28436684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1246</TotalTime>
  <Words>1165</Words>
  <Application>Microsoft Office PowerPoint</Application>
  <PresentationFormat>On-screen Show (4:3)</PresentationFormat>
  <Paragraphs>109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Median</vt:lpstr>
      <vt:lpstr>Boring Generic PowerPoint about Derivatives (Chapter 3)</vt:lpstr>
      <vt:lpstr>Definition of Derivative</vt:lpstr>
      <vt:lpstr>Derivative notations</vt:lpstr>
      <vt:lpstr>Why learn both?</vt:lpstr>
      <vt:lpstr>Wait this looks familiar.</vt:lpstr>
      <vt:lpstr>But I’m tired of limit definitioning!</vt:lpstr>
      <vt:lpstr>Rule(s) Number Zero: Because I say so.</vt:lpstr>
      <vt:lpstr>Rule Numero One: Power rule</vt:lpstr>
      <vt:lpstr>Just some yoloswag to memorize.</vt:lpstr>
      <vt:lpstr>Product/Quotient Rule</vt:lpstr>
      <vt:lpstr>When do I use these?</vt:lpstr>
      <vt:lpstr>Just know this stuff</vt:lpstr>
      <vt:lpstr>Chain Rule</vt:lpstr>
      <vt:lpstr>Implicit Differentiation</vt:lpstr>
      <vt:lpstr>Yay lets do it.</vt:lpstr>
      <vt:lpstr>Exponential and Logarithmic Functions</vt:lpstr>
      <vt:lpstr>You can prove this too if you want.</vt:lpstr>
      <vt:lpstr>In summary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Boring Generic PowerPoint about Derivatives</dc:title>
  <dc:creator>DG</dc:creator>
  <cp:lastModifiedBy>DG</cp:lastModifiedBy>
  <cp:revision>18</cp:revision>
  <dcterms:created xsi:type="dcterms:W3CDTF">2013-10-29T06:46:39Z</dcterms:created>
  <dcterms:modified xsi:type="dcterms:W3CDTF">2013-10-30T03:33:56Z</dcterms:modified>
</cp:coreProperties>
</file>