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256" r:id="rId2"/>
    <p:sldId id="257" r:id="rId3"/>
    <p:sldId id="259" r:id="rId4"/>
    <p:sldId id="260" r:id="rId5"/>
    <p:sldId id="261" r:id="rId6"/>
    <p:sldId id="262" r:id="rId7"/>
    <p:sldId id="263" r:id="rId8"/>
    <p:sldId id="258"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embeddedFontLst>
    <p:embeddedFont>
      <p:font typeface="Franklin Gothic Medium" panose="020B0603020102020204" pitchFamily="34" charset="0"/>
      <p:regular r:id="rId20"/>
      <p:italic r:id="rId21"/>
    </p:embeddedFont>
    <p:embeddedFont>
      <p:font typeface="Wingdings 2" panose="05020102010507070707" pitchFamily="18" charset="2"/>
      <p:regular r:id="rId22"/>
    </p:embeddedFont>
    <p:embeddedFont>
      <p:font typeface="Cambria Math" panose="02040503050406030204" pitchFamily="18"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7D4A0427-D5A6-4D6E-8D53-FDD6E6A860FC}" type="datetimeFigureOut">
              <a:rPr lang="en-US" smtClean="0"/>
              <a:t>9/30/2013</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5B88A131-15D0-464B-93E0-26929A53F03F}"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4A0427-D5A6-4D6E-8D53-FDD6E6A860FC}" type="datetimeFigureOut">
              <a:rPr lang="en-US" smtClean="0"/>
              <a:t>9/30/2013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88A131-15D0-464B-93E0-26929A53F03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4A0427-D5A6-4D6E-8D53-FDD6E6A860FC}" type="datetimeFigureOut">
              <a:rPr lang="en-US" smtClean="0"/>
              <a:t>9/30/2013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5B88A131-15D0-464B-93E0-26929A53F03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4A0427-D5A6-4D6E-8D53-FDD6E6A860FC}" type="datetimeFigureOut">
              <a:rPr lang="en-US" smtClean="0"/>
              <a:t>9/30/2013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88A131-15D0-464B-93E0-26929A53F03F}"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7D4A0427-D5A6-4D6E-8D53-FDD6E6A860FC}" type="datetimeFigureOut">
              <a:rPr lang="en-US" smtClean="0"/>
              <a:t>9/30/2013</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5B88A131-15D0-464B-93E0-26929A53F03F}"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4A0427-D5A6-4D6E-8D53-FDD6E6A860FC}" type="datetimeFigureOut">
              <a:rPr lang="en-US" smtClean="0"/>
              <a:t>9/30/2013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88A131-15D0-464B-93E0-26929A53F03F}"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4A0427-D5A6-4D6E-8D53-FDD6E6A860FC}" type="datetimeFigureOut">
              <a:rPr lang="en-US" smtClean="0"/>
              <a:t>9/30/2013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88A131-15D0-464B-93E0-26929A53F03F}"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D4A0427-D5A6-4D6E-8D53-FDD6E6A860FC}" type="datetimeFigureOut">
              <a:rPr lang="en-US" smtClean="0"/>
              <a:t>9/30/2013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88A131-15D0-464B-93E0-26929A53F03F}"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7D4A0427-D5A6-4D6E-8D53-FDD6E6A860FC}" type="datetimeFigureOut">
              <a:rPr lang="en-US" smtClean="0"/>
              <a:t>9/30/2013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88A131-15D0-464B-93E0-26929A53F03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4A0427-D5A6-4D6E-8D53-FDD6E6A860FC}" type="datetimeFigureOut">
              <a:rPr lang="en-US" smtClean="0"/>
              <a:t>9/30/2013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5B88A131-15D0-464B-93E0-26929A53F03F}"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4A0427-D5A6-4D6E-8D53-FDD6E6A860FC}" type="datetimeFigureOut">
              <a:rPr lang="en-US" smtClean="0"/>
              <a:t>9/30/2013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88A131-15D0-464B-93E0-26929A53F03F}"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7D4A0427-D5A6-4D6E-8D53-FDD6E6A860FC}" type="datetimeFigureOut">
              <a:rPr lang="en-US" smtClean="0"/>
              <a:t>9/30/2013</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5B88A131-15D0-464B-93E0-26929A53F03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latin typeface="Quicksand" pitchFamily="18" charset="0"/>
              </a:rPr>
              <a:t>WOO IT’S PARTY TIME IN THE 509</a:t>
            </a:r>
            <a:endParaRPr lang="en-US" dirty="0">
              <a:latin typeface="Quicksand" pitchFamily="18" charset="0"/>
            </a:endParaRPr>
          </a:p>
        </p:txBody>
      </p:sp>
      <p:sp>
        <p:nvSpPr>
          <p:cNvPr id="2" name="Title 1"/>
          <p:cNvSpPr>
            <a:spLocks noGrp="1"/>
          </p:cNvSpPr>
          <p:nvPr>
            <p:ph type="title"/>
          </p:nvPr>
        </p:nvSpPr>
        <p:spPr/>
        <p:txBody>
          <a:bodyPr/>
          <a:lstStyle/>
          <a:p>
            <a:r>
              <a:rPr lang="en-US" dirty="0" smtClean="0">
                <a:latin typeface="Quicksand" pitchFamily="18" charset="0"/>
              </a:rPr>
              <a:t>Limits and Continuity</a:t>
            </a:r>
            <a:endParaRPr lang="en-US" dirty="0">
              <a:latin typeface="Quicksand" pitchFamily="18" charset="0"/>
            </a:endParaRPr>
          </a:p>
        </p:txBody>
      </p:sp>
    </p:spTree>
    <p:extLst>
      <p:ext uri="{BB962C8B-B14F-4D97-AF65-F5344CB8AC3E}">
        <p14:creationId xmlns:p14="http://schemas.microsoft.com/office/powerpoint/2010/main" val="34950675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lstStyle/>
              <a:p>
                <a:pPr marL="45720" indent="0">
                  <a:buNone/>
                </a:pPr>
                <a:r>
                  <a:rPr lang="en-US" dirty="0" smtClean="0">
                    <a:latin typeface="Quicksand" pitchFamily="18" charset="0"/>
                  </a:rPr>
                  <a:t>If the limit is a polynomial, you can use the trick with powers:</a:t>
                </a:r>
              </a:p>
              <a:p>
                <a:pPr marL="45720" indent="0">
                  <a:buNone/>
                </a:pPr>
                <a14:m>
                  <m:oMathPara xmlns:m="http://schemas.openxmlformats.org/officeDocument/2006/math">
                    <m:oMathParaPr>
                      <m:jc m:val="centerGroup"/>
                    </m:oMathParaPr>
                    <m:oMath xmlns:m="http://schemas.openxmlformats.org/officeDocument/2006/math">
                      <m:func>
                        <m:funcPr>
                          <m:ctrlPr>
                            <a:rPr lang="en-US" i="1" smtClean="0">
                              <a:latin typeface="Cambria Math"/>
                            </a:rPr>
                          </m:ctrlPr>
                        </m:funcPr>
                        <m:fName>
                          <m:limLow>
                            <m:limLowPr>
                              <m:ctrlPr>
                                <a:rPr lang="en-US" i="1" smtClean="0">
                                  <a:latin typeface="Cambria Math"/>
                                </a:rPr>
                              </m:ctrlPr>
                            </m:limLowPr>
                            <m:e>
                              <m:r>
                                <m:rPr>
                                  <m:sty m:val="p"/>
                                </m:rPr>
                                <a:rPr lang="en-US" i="0" smtClean="0">
                                  <a:latin typeface="Cambria Math"/>
                                </a:rPr>
                                <m:t>lim</m:t>
                              </m:r>
                            </m:e>
                            <m:lim>
                              <m:r>
                                <a:rPr lang="en-US" b="0" i="1" smtClean="0">
                                  <a:latin typeface="Cambria Math"/>
                                </a:rPr>
                                <m:t>𝑥</m:t>
                              </m:r>
                              <m:r>
                                <a:rPr lang="en-US" b="0" i="1" smtClean="0">
                                  <a:latin typeface="Cambria Math"/>
                                </a:rPr>
                                <m:t>→∞</m:t>
                              </m:r>
                            </m:lim>
                          </m:limLow>
                        </m:fName>
                        <m:e>
                          <m:f>
                            <m:fPr>
                              <m:ctrlPr>
                                <a:rPr lang="en-US" i="1" smtClean="0">
                                  <a:latin typeface="Cambria Math"/>
                                </a:rPr>
                              </m:ctrlPr>
                            </m:fPr>
                            <m:num>
                              <m:sSup>
                                <m:sSupPr>
                                  <m:ctrlPr>
                                    <a:rPr lang="en-US" i="1" smtClean="0">
                                      <a:latin typeface="Cambria Math"/>
                                    </a:rPr>
                                  </m:ctrlPr>
                                </m:sSupPr>
                                <m:e>
                                  <m:r>
                                    <a:rPr lang="en-US" b="0" i="1" smtClean="0">
                                      <a:latin typeface="Cambria Math"/>
                                    </a:rPr>
                                    <m:t>3</m:t>
                                  </m:r>
                                  <m:r>
                                    <a:rPr lang="en-US" b="0" i="1" smtClean="0">
                                      <a:latin typeface="Cambria Math"/>
                                    </a:rPr>
                                    <m:t>𝑥</m:t>
                                  </m:r>
                                </m:e>
                                <m:sup>
                                  <m:r>
                                    <a:rPr lang="en-US" b="0" i="1" smtClean="0">
                                      <a:latin typeface="Cambria Math"/>
                                    </a:rPr>
                                    <m:t>3</m:t>
                                  </m:r>
                                </m:sup>
                              </m:sSup>
                              <m:r>
                                <a:rPr lang="en-US" b="0" i="1" smtClean="0">
                                  <a:latin typeface="Cambria Math"/>
                                </a:rPr>
                                <m:t>+2</m:t>
                              </m:r>
                              <m:r>
                                <a:rPr lang="en-US" b="0" i="1" smtClean="0">
                                  <a:latin typeface="Cambria Math"/>
                                </a:rPr>
                                <m:t>𝑥</m:t>
                              </m:r>
                              <m:r>
                                <a:rPr lang="en-US" b="0" i="1" smtClean="0">
                                  <a:latin typeface="Cambria Math"/>
                                </a:rPr>
                                <m:t>+5</m:t>
                              </m:r>
                            </m:num>
                            <m:den>
                              <m:r>
                                <a:rPr lang="en-US" b="0" i="1" smtClean="0">
                                  <a:latin typeface="Cambria Math"/>
                                </a:rPr>
                                <m:t>2</m:t>
                              </m:r>
                              <m:sSup>
                                <m:sSupPr>
                                  <m:ctrlPr>
                                    <a:rPr lang="en-US" b="0" i="1" smtClean="0">
                                      <a:latin typeface="Cambria Math"/>
                                    </a:rPr>
                                  </m:ctrlPr>
                                </m:sSupPr>
                                <m:e>
                                  <m:r>
                                    <a:rPr lang="en-US" b="0" i="1" smtClean="0">
                                      <a:latin typeface="Cambria Math"/>
                                    </a:rPr>
                                    <m:t>𝑥</m:t>
                                  </m:r>
                                </m:e>
                                <m:sup>
                                  <m:r>
                                    <a:rPr lang="en-US" b="0" i="1" smtClean="0">
                                      <a:latin typeface="Cambria Math"/>
                                    </a:rPr>
                                    <m:t>3</m:t>
                                  </m:r>
                                </m:sup>
                              </m:sSup>
                              <m:r>
                                <a:rPr lang="en-US" b="0" i="1" smtClean="0">
                                  <a:latin typeface="Cambria Math"/>
                                </a:rPr>
                                <m:t>+4</m:t>
                              </m:r>
                              <m:sSup>
                                <m:sSupPr>
                                  <m:ctrlPr>
                                    <a:rPr lang="en-US" b="0" i="1" smtClean="0">
                                      <a:latin typeface="Cambria Math"/>
                                    </a:rPr>
                                  </m:ctrlPr>
                                </m:sSupPr>
                                <m:e>
                                  <m:r>
                                    <a:rPr lang="en-US" b="0" i="1" smtClean="0">
                                      <a:latin typeface="Cambria Math"/>
                                    </a:rPr>
                                    <m:t>𝑥</m:t>
                                  </m:r>
                                </m:e>
                                <m:sup>
                                  <m:r>
                                    <a:rPr lang="en-US" b="0" i="1" smtClean="0">
                                      <a:latin typeface="Cambria Math"/>
                                    </a:rPr>
                                    <m:t>2</m:t>
                                  </m:r>
                                </m:sup>
                              </m:sSup>
                            </m:den>
                          </m:f>
                        </m:e>
                      </m:func>
                      <m:r>
                        <a:rPr lang="en-US" b="0" i="1" smtClean="0">
                          <a:latin typeface="Cambria Math"/>
                        </a:rPr>
                        <m:t>=</m:t>
                      </m:r>
                      <m:f>
                        <m:fPr>
                          <m:ctrlPr>
                            <a:rPr lang="en-US" b="0" i="1" smtClean="0">
                              <a:latin typeface="Cambria Math"/>
                            </a:rPr>
                          </m:ctrlPr>
                        </m:fPr>
                        <m:num>
                          <m:r>
                            <a:rPr lang="en-US" b="0" i="1" smtClean="0">
                              <a:latin typeface="Cambria Math"/>
                            </a:rPr>
                            <m:t>3</m:t>
                          </m:r>
                        </m:num>
                        <m:den>
                          <m:r>
                            <a:rPr lang="en-US" b="0" i="1" smtClean="0">
                              <a:latin typeface="Cambria Math"/>
                            </a:rPr>
                            <m:t>2</m:t>
                          </m:r>
                        </m:den>
                      </m:f>
                    </m:oMath>
                  </m:oMathPara>
                </a14:m>
                <a:endParaRPr lang="en-US" dirty="0" smtClean="0">
                  <a:latin typeface="Quicksand" pitchFamily="18" charset="0"/>
                </a:endParaRPr>
              </a:p>
              <a:p>
                <a:pPr marL="45720" indent="0">
                  <a:buNone/>
                </a:pPr>
                <a:r>
                  <a:rPr lang="en-US" dirty="0" smtClean="0">
                    <a:latin typeface="Quicksand" pitchFamily="18" charset="0"/>
                  </a:rPr>
                  <a:t>Just cancel out all of the powers less than the biggest power (less than 3 in this case) and then simplify the fraction to get the limit to infinity. If there are bigger powers on top, the limit is infinity (DNE) and if there are bigger powers on bottom, the limit is 0.</a:t>
                </a:r>
              </a:p>
              <a:p>
                <a:pPr marL="45720" indent="0">
                  <a:buNone/>
                </a:pPr>
                <a:endParaRPr lang="en-US" dirty="0">
                  <a:latin typeface="Quicksand" pitchFamily="18" charset="0"/>
                </a:endParaRPr>
              </a:p>
              <a:p>
                <a:pPr marL="45720" indent="0">
                  <a:buNone/>
                </a:pPr>
                <a:r>
                  <a:rPr lang="en-US" dirty="0" smtClean="0">
                    <a:latin typeface="Quicksand" pitchFamily="18" charset="0"/>
                  </a:rPr>
                  <a:t>Why does this work? Because as x approaches infinity, the smaller powers don’t do as much as the bigger powers. </a:t>
                </a:r>
                <a14:m>
                  <m:oMath xmlns:m="http://schemas.openxmlformats.org/officeDocument/2006/math">
                    <m:sSup>
                      <m:sSupPr>
                        <m:ctrlPr>
                          <a:rPr lang="en-US" i="1" smtClean="0">
                            <a:latin typeface="Cambria Math"/>
                          </a:rPr>
                        </m:ctrlPr>
                      </m:sSupPr>
                      <m:e>
                        <m:r>
                          <a:rPr lang="en-US" i="1" smtClean="0">
                            <a:latin typeface="Cambria Math"/>
                            <a:ea typeface="Cambria Math"/>
                          </a:rPr>
                          <m:t>∞</m:t>
                        </m:r>
                      </m:e>
                      <m:sup>
                        <m:r>
                          <a:rPr lang="en-US" b="0" i="1" smtClean="0">
                            <a:latin typeface="Cambria Math"/>
                          </a:rPr>
                          <m:t>3</m:t>
                        </m:r>
                      </m:sup>
                    </m:sSup>
                    <m:r>
                      <a:rPr lang="en-US" b="0" i="1" smtClean="0">
                        <a:latin typeface="Cambria Math"/>
                      </a:rPr>
                      <m:t> </m:t>
                    </m:r>
                  </m:oMath>
                </a14:m>
                <a:r>
                  <a:rPr lang="en-US" dirty="0" smtClean="0">
                    <a:latin typeface="Quicksand" pitchFamily="18" charset="0"/>
                  </a:rPr>
                  <a:t>is way bigger than </a:t>
                </a:r>
                <a14:m>
                  <m:oMath xmlns:m="http://schemas.openxmlformats.org/officeDocument/2006/math">
                    <m:sSup>
                      <m:sSupPr>
                        <m:ctrlPr>
                          <a:rPr lang="en-US" i="1" smtClean="0">
                            <a:latin typeface="Cambria Math"/>
                          </a:rPr>
                        </m:ctrlPr>
                      </m:sSupPr>
                      <m:e>
                        <m:r>
                          <a:rPr lang="en-US" i="1" smtClean="0">
                            <a:latin typeface="Cambria Math"/>
                            <a:ea typeface="Cambria Math"/>
                          </a:rPr>
                          <m:t>∞</m:t>
                        </m:r>
                      </m:e>
                      <m:sup>
                        <m:r>
                          <a:rPr lang="en-US" b="0" i="1" smtClean="0">
                            <a:latin typeface="Cambria Math"/>
                          </a:rPr>
                          <m:t>2</m:t>
                        </m:r>
                      </m:sup>
                    </m:sSup>
                  </m:oMath>
                </a14:m>
                <a:r>
                  <a:rPr lang="en-US" dirty="0" smtClean="0">
                    <a:latin typeface="Quicksand" pitchFamily="18" charset="0"/>
                  </a:rPr>
                  <a:t>, for example.</a:t>
                </a:r>
                <a:endParaRPr lang="en-US" dirty="0">
                  <a:latin typeface="Quicksand"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2"/>
                <a:stretch>
                  <a:fillRect l="-145" t="-692" r="-942"/>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latin typeface="Quicksand" pitchFamily="18" charset="0"/>
              </a:rPr>
              <a:t>Computing Limits with Infinity</a:t>
            </a:r>
            <a:endParaRPr lang="en-US" dirty="0">
              <a:latin typeface="Quicksand" pitchFamily="18" charset="0"/>
            </a:endParaRPr>
          </a:p>
        </p:txBody>
      </p:sp>
    </p:spTree>
    <p:extLst>
      <p:ext uri="{BB962C8B-B14F-4D97-AF65-F5344CB8AC3E}">
        <p14:creationId xmlns:p14="http://schemas.microsoft.com/office/powerpoint/2010/main" val="1963612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lstStyle/>
              <a:p>
                <a:pPr marL="45720" indent="0">
                  <a:buNone/>
                </a:pPr>
                <a:r>
                  <a:rPr lang="en-US" dirty="0" smtClean="0">
                    <a:latin typeface="Quicksand" pitchFamily="18" charset="0"/>
                  </a:rPr>
                  <a:t>Solve the following limits to infinity:</a:t>
                </a:r>
              </a:p>
              <a:p>
                <a:pPr marL="502920" indent="-457200">
                  <a:buFont typeface="+mj-lt"/>
                  <a:buAutoNum type="arabicPeriod"/>
                </a:pPr>
                <a14:m>
                  <m:oMath xmlns:m="http://schemas.openxmlformats.org/officeDocument/2006/math">
                    <m:func>
                      <m:funcPr>
                        <m:ctrlPr>
                          <a:rPr lang="en-US" i="1">
                            <a:latin typeface="Cambria Math"/>
                          </a:rPr>
                        </m:ctrlPr>
                      </m:funcPr>
                      <m:fName>
                        <m:limLow>
                          <m:limLowPr>
                            <m:ctrlPr>
                              <a:rPr lang="en-US" i="1">
                                <a:latin typeface="Cambria Math"/>
                              </a:rPr>
                            </m:ctrlPr>
                          </m:limLowPr>
                          <m:e>
                            <m:r>
                              <m:rPr>
                                <m:sty m:val="p"/>
                              </m:rPr>
                              <a:rPr lang="en-US">
                                <a:latin typeface="Cambria Math"/>
                              </a:rPr>
                              <m:t>lim</m:t>
                            </m:r>
                          </m:e>
                          <m:lim>
                            <m:r>
                              <a:rPr lang="en-US" i="1">
                                <a:latin typeface="Cambria Math"/>
                              </a:rPr>
                              <m:t>𝑥</m:t>
                            </m:r>
                            <m:r>
                              <a:rPr lang="en-US" i="1">
                                <a:latin typeface="Cambria Math"/>
                              </a:rPr>
                              <m:t>→∞</m:t>
                            </m:r>
                          </m:lim>
                        </m:limLow>
                      </m:fName>
                      <m:e>
                        <m:f>
                          <m:fPr>
                            <m:ctrlPr>
                              <a:rPr lang="en-US" i="1" smtClean="0">
                                <a:latin typeface="Cambria Math"/>
                              </a:rPr>
                            </m:ctrlPr>
                          </m:fPr>
                          <m:num>
                            <m:sSup>
                              <m:sSupPr>
                                <m:ctrlPr>
                                  <a:rPr lang="en-US" i="1" smtClean="0">
                                    <a:latin typeface="Cambria Math"/>
                                  </a:rPr>
                                </m:ctrlPr>
                              </m:sSupPr>
                              <m:e>
                                <m:r>
                                  <a:rPr lang="en-US" b="0" i="1" smtClean="0">
                                    <a:latin typeface="Cambria Math"/>
                                  </a:rPr>
                                  <m:t>3</m:t>
                                </m:r>
                                <m:r>
                                  <a:rPr lang="en-US" b="0" i="1" smtClean="0">
                                    <a:latin typeface="Cambria Math"/>
                                  </a:rPr>
                                  <m:t>𝑥</m:t>
                                </m:r>
                              </m:e>
                              <m:sup>
                                <m:r>
                                  <a:rPr lang="en-US" b="0" i="1" smtClean="0">
                                    <a:latin typeface="Cambria Math"/>
                                  </a:rPr>
                                  <m:t>4</m:t>
                                </m:r>
                              </m:sup>
                            </m:sSup>
                            <m:r>
                              <a:rPr lang="en-US" b="0" i="1" smtClean="0">
                                <a:latin typeface="Cambria Math"/>
                              </a:rPr>
                              <m:t>+</m:t>
                            </m:r>
                            <m:sSup>
                              <m:sSupPr>
                                <m:ctrlPr>
                                  <a:rPr lang="en-US" b="0" i="1" smtClean="0">
                                    <a:latin typeface="Cambria Math"/>
                                  </a:rPr>
                                </m:ctrlPr>
                              </m:sSupPr>
                              <m:e>
                                <m:r>
                                  <a:rPr lang="en-US" b="0" i="1" smtClean="0">
                                    <a:latin typeface="Cambria Math"/>
                                  </a:rPr>
                                  <m:t>2</m:t>
                                </m:r>
                                <m:r>
                                  <a:rPr lang="en-US" b="0" i="1" smtClean="0">
                                    <a:latin typeface="Cambria Math"/>
                                  </a:rPr>
                                  <m:t>𝑥</m:t>
                                </m:r>
                              </m:e>
                              <m:sup>
                                <m:r>
                                  <a:rPr lang="en-US" b="0" i="1" smtClean="0">
                                    <a:latin typeface="Cambria Math"/>
                                  </a:rPr>
                                  <m:t>3</m:t>
                                </m:r>
                              </m:sup>
                            </m:sSup>
                            <m:r>
                              <a:rPr lang="en-US" b="0" i="1" smtClean="0">
                                <a:latin typeface="Cambria Math"/>
                              </a:rPr>
                              <m:t>+</m:t>
                            </m:r>
                            <m:sSup>
                              <m:sSupPr>
                                <m:ctrlPr>
                                  <a:rPr lang="en-US" b="0" i="1" smtClean="0">
                                    <a:latin typeface="Cambria Math"/>
                                  </a:rPr>
                                </m:ctrlPr>
                              </m:sSupPr>
                              <m:e>
                                <m:r>
                                  <a:rPr lang="en-US" b="0" i="1" smtClean="0">
                                    <a:latin typeface="Cambria Math"/>
                                  </a:rPr>
                                  <m:t>3</m:t>
                                </m:r>
                                <m:r>
                                  <a:rPr lang="en-US" b="0" i="1" smtClean="0">
                                    <a:latin typeface="Cambria Math"/>
                                  </a:rPr>
                                  <m:t>𝑥</m:t>
                                </m:r>
                              </m:e>
                              <m:sup>
                                <m:r>
                                  <a:rPr lang="en-US" b="0" i="1" smtClean="0">
                                    <a:latin typeface="Cambria Math"/>
                                  </a:rPr>
                                  <m:t>2</m:t>
                                </m:r>
                              </m:sup>
                            </m:sSup>
                          </m:num>
                          <m:den>
                            <m:sSup>
                              <m:sSupPr>
                                <m:ctrlPr>
                                  <a:rPr lang="en-US" i="1" smtClean="0">
                                    <a:latin typeface="Cambria Math"/>
                                  </a:rPr>
                                </m:ctrlPr>
                              </m:sSupPr>
                              <m:e>
                                <m:r>
                                  <a:rPr lang="en-US" b="0" i="1" smtClean="0">
                                    <a:latin typeface="Cambria Math"/>
                                  </a:rPr>
                                  <m:t>5</m:t>
                                </m:r>
                                <m:r>
                                  <a:rPr lang="en-US" b="0" i="1" smtClean="0">
                                    <a:latin typeface="Cambria Math"/>
                                  </a:rPr>
                                  <m:t>𝑥</m:t>
                                </m:r>
                              </m:e>
                              <m:sup>
                                <m:r>
                                  <a:rPr lang="en-US" b="0" i="1" smtClean="0">
                                    <a:latin typeface="Cambria Math"/>
                                  </a:rPr>
                                  <m:t>5</m:t>
                                </m:r>
                              </m:sup>
                            </m:sSup>
                            <m:r>
                              <a:rPr lang="en-US" b="0" i="1" smtClean="0">
                                <a:latin typeface="Cambria Math"/>
                              </a:rPr>
                              <m:t>+</m:t>
                            </m:r>
                            <m:sSup>
                              <m:sSupPr>
                                <m:ctrlPr>
                                  <a:rPr lang="en-US" b="0" i="1" smtClean="0">
                                    <a:latin typeface="Cambria Math"/>
                                  </a:rPr>
                                </m:ctrlPr>
                              </m:sSupPr>
                              <m:e>
                                <m:r>
                                  <a:rPr lang="en-US" b="0" i="1" smtClean="0">
                                    <a:latin typeface="Cambria Math"/>
                                  </a:rPr>
                                  <m:t>3</m:t>
                                </m:r>
                                <m:r>
                                  <a:rPr lang="en-US" b="0" i="1" smtClean="0">
                                    <a:latin typeface="Cambria Math"/>
                                  </a:rPr>
                                  <m:t>𝑥</m:t>
                                </m:r>
                              </m:e>
                              <m:sup>
                                <m:r>
                                  <a:rPr lang="en-US" b="0" i="1" smtClean="0">
                                    <a:latin typeface="Cambria Math"/>
                                  </a:rPr>
                                  <m:t>3</m:t>
                                </m:r>
                              </m:sup>
                            </m:sSup>
                            <m:r>
                              <a:rPr lang="en-US" b="0" i="1" smtClean="0">
                                <a:latin typeface="Cambria Math"/>
                              </a:rPr>
                              <m:t>+</m:t>
                            </m:r>
                            <m:sSup>
                              <m:sSupPr>
                                <m:ctrlPr>
                                  <a:rPr lang="en-US" b="0" i="1" smtClean="0">
                                    <a:latin typeface="Cambria Math"/>
                                  </a:rPr>
                                </m:ctrlPr>
                              </m:sSupPr>
                              <m:e>
                                <m:r>
                                  <a:rPr lang="en-US" b="0" i="1" smtClean="0">
                                    <a:latin typeface="Cambria Math"/>
                                  </a:rPr>
                                  <m:t>2</m:t>
                                </m:r>
                                <m:r>
                                  <a:rPr lang="en-US" b="0" i="1" smtClean="0">
                                    <a:latin typeface="Cambria Math"/>
                                  </a:rPr>
                                  <m:t>𝑥</m:t>
                                </m:r>
                              </m:e>
                              <m:sup>
                                <m:r>
                                  <a:rPr lang="en-US" b="0" i="1" smtClean="0">
                                    <a:latin typeface="Cambria Math"/>
                                  </a:rPr>
                                  <m:t>2</m:t>
                                </m:r>
                              </m:sup>
                            </m:sSup>
                          </m:den>
                        </m:f>
                      </m:e>
                    </m:func>
                  </m:oMath>
                </a14:m>
                <a:endParaRPr lang="en-US" dirty="0" smtClean="0">
                  <a:latin typeface="Quicksand" pitchFamily="18" charset="0"/>
                </a:endParaRPr>
              </a:p>
              <a:p>
                <a:pPr marL="502920" indent="-457200">
                  <a:buFont typeface="+mj-lt"/>
                  <a:buAutoNum type="arabicPeriod"/>
                </a:pPr>
                <a14:m>
                  <m:oMath xmlns:m="http://schemas.openxmlformats.org/officeDocument/2006/math">
                    <m:func>
                      <m:funcPr>
                        <m:ctrlPr>
                          <a:rPr lang="en-US" i="1" smtClean="0">
                            <a:latin typeface="Cambria Math"/>
                          </a:rPr>
                        </m:ctrlPr>
                      </m:funcPr>
                      <m:fName>
                        <m:limLow>
                          <m:limLowPr>
                            <m:ctrlPr>
                              <a:rPr lang="en-US" i="1">
                                <a:latin typeface="Cambria Math"/>
                              </a:rPr>
                            </m:ctrlPr>
                          </m:limLowPr>
                          <m:e>
                            <m:r>
                              <m:rPr>
                                <m:sty m:val="p"/>
                              </m:rPr>
                              <a:rPr lang="en-US">
                                <a:latin typeface="Cambria Math"/>
                              </a:rPr>
                              <m:t>lim</m:t>
                            </m:r>
                          </m:e>
                          <m:lim>
                            <m:r>
                              <a:rPr lang="en-US" i="1">
                                <a:latin typeface="Cambria Math"/>
                              </a:rPr>
                              <m:t>𝑥</m:t>
                            </m:r>
                            <m:r>
                              <a:rPr lang="en-US" i="1">
                                <a:latin typeface="Cambria Math"/>
                              </a:rPr>
                              <m:t>→∞</m:t>
                            </m:r>
                          </m:lim>
                        </m:limLow>
                      </m:fName>
                      <m:e>
                        <m:f>
                          <m:fPr>
                            <m:ctrlPr>
                              <a:rPr lang="en-US" i="1">
                                <a:latin typeface="Cambria Math"/>
                              </a:rPr>
                            </m:ctrlPr>
                          </m:fPr>
                          <m:num>
                            <m:sSup>
                              <m:sSupPr>
                                <m:ctrlPr>
                                  <a:rPr lang="en-US" i="1">
                                    <a:latin typeface="Cambria Math"/>
                                  </a:rPr>
                                </m:ctrlPr>
                              </m:sSupPr>
                              <m:e>
                                <m:r>
                                  <a:rPr lang="en-US" b="0" i="1" smtClean="0">
                                    <a:latin typeface="Cambria Math"/>
                                  </a:rPr>
                                  <m:t>2</m:t>
                                </m:r>
                                <m:r>
                                  <a:rPr lang="en-US" i="1">
                                    <a:latin typeface="Cambria Math"/>
                                  </a:rPr>
                                  <m:t>𝑥</m:t>
                                </m:r>
                              </m:e>
                              <m:sup>
                                <m:r>
                                  <a:rPr lang="en-US" b="0" i="1" smtClean="0">
                                    <a:latin typeface="Cambria Math"/>
                                  </a:rPr>
                                  <m:t>3</m:t>
                                </m:r>
                              </m:sup>
                            </m:sSup>
                            <m:r>
                              <a:rPr lang="en-US" i="1">
                                <a:latin typeface="Cambria Math"/>
                              </a:rPr>
                              <m:t>+</m:t>
                            </m:r>
                            <m:sSup>
                              <m:sSupPr>
                                <m:ctrlPr>
                                  <a:rPr lang="en-US" i="1">
                                    <a:latin typeface="Cambria Math"/>
                                  </a:rPr>
                                </m:ctrlPr>
                              </m:sSupPr>
                              <m:e>
                                <m:r>
                                  <a:rPr lang="en-US" b="0" i="1" smtClean="0">
                                    <a:latin typeface="Cambria Math"/>
                                  </a:rPr>
                                  <m:t>100000000000</m:t>
                                </m:r>
                                <m:r>
                                  <a:rPr lang="en-US" i="1">
                                    <a:latin typeface="Cambria Math"/>
                                  </a:rPr>
                                  <m:t>𝑥</m:t>
                                </m:r>
                              </m:e>
                              <m:sup>
                                <m:r>
                                  <a:rPr lang="en-US" i="1">
                                    <a:latin typeface="Cambria Math"/>
                                  </a:rPr>
                                  <m:t>2</m:t>
                                </m:r>
                              </m:sup>
                            </m:sSup>
                          </m:num>
                          <m:den>
                            <m:sSup>
                              <m:sSupPr>
                                <m:ctrlPr>
                                  <a:rPr lang="en-US" i="1">
                                    <a:latin typeface="Cambria Math"/>
                                  </a:rPr>
                                </m:ctrlPr>
                              </m:sSupPr>
                              <m:e>
                                <m:r>
                                  <a:rPr lang="en-US" b="0" i="1" smtClean="0">
                                    <a:latin typeface="Cambria Math"/>
                                  </a:rPr>
                                  <m:t>4</m:t>
                                </m:r>
                                <m:r>
                                  <a:rPr lang="en-US" i="1">
                                    <a:latin typeface="Cambria Math"/>
                                  </a:rPr>
                                  <m:t>𝑥</m:t>
                                </m:r>
                              </m:e>
                              <m:sup>
                                <m:r>
                                  <a:rPr lang="en-US" b="0" i="1" smtClean="0">
                                    <a:latin typeface="Cambria Math"/>
                                  </a:rPr>
                                  <m:t>3</m:t>
                                </m:r>
                              </m:sup>
                            </m:sSup>
                          </m:den>
                        </m:f>
                      </m:e>
                    </m:func>
                  </m:oMath>
                </a14:m>
                <a:endParaRPr lang="en-US" dirty="0" smtClean="0">
                  <a:latin typeface="Quicksand" pitchFamily="18" charset="0"/>
                </a:endParaRPr>
              </a:p>
              <a:p>
                <a:pPr marL="502920" indent="-457200">
                  <a:buFont typeface="+mj-lt"/>
                  <a:buAutoNum type="arabicPeriod"/>
                </a:pPr>
                <a14:m>
                  <m:oMath xmlns:m="http://schemas.openxmlformats.org/officeDocument/2006/math">
                    <m:func>
                      <m:funcPr>
                        <m:ctrlPr>
                          <a:rPr lang="en-US" i="1">
                            <a:latin typeface="Cambria Math"/>
                          </a:rPr>
                        </m:ctrlPr>
                      </m:funcPr>
                      <m:fName>
                        <m:limLow>
                          <m:limLowPr>
                            <m:ctrlPr>
                              <a:rPr lang="en-US" i="1">
                                <a:latin typeface="Cambria Math"/>
                              </a:rPr>
                            </m:ctrlPr>
                          </m:limLowPr>
                          <m:e>
                            <m:r>
                              <m:rPr>
                                <m:sty m:val="p"/>
                              </m:rPr>
                              <a:rPr lang="en-US">
                                <a:latin typeface="Cambria Math"/>
                              </a:rPr>
                              <m:t>lim</m:t>
                            </m:r>
                          </m:e>
                          <m:lim>
                            <m:r>
                              <a:rPr lang="en-US" i="1">
                                <a:latin typeface="Cambria Math"/>
                              </a:rPr>
                              <m:t>𝑥</m:t>
                            </m:r>
                            <m:r>
                              <a:rPr lang="en-US" i="1">
                                <a:latin typeface="Cambria Math"/>
                              </a:rPr>
                              <m:t>→∞</m:t>
                            </m:r>
                          </m:lim>
                        </m:limLow>
                      </m:fName>
                      <m:e>
                        <m:f>
                          <m:fPr>
                            <m:ctrlPr>
                              <a:rPr lang="en-US" i="1">
                                <a:latin typeface="Cambria Math"/>
                              </a:rPr>
                            </m:ctrlPr>
                          </m:fPr>
                          <m:num>
                            <m:sSup>
                              <m:sSupPr>
                                <m:ctrlPr>
                                  <a:rPr lang="en-US" i="1">
                                    <a:latin typeface="Cambria Math"/>
                                  </a:rPr>
                                </m:ctrlPr>
                              </m:sSupPr>
                              <m:e>
                                <m:r>
                                  <a:rPr lang="en-US" i="1">
                                    <a:latin typeface="Cambria Math"/>
                                  </a:rPr>
                                  <m:t>3</m:t>
                                </m:r>
                                <m:r>
                                  <a:rPr lang="en-US" i="1">
                                    <a:latin typeface="Cambria Math"/>
                                  </a:rPr>
                                  <m:t>𝑥</m:t>
                                </m:r>
                              </m:e>
                              <m:sup>
                                <m:r>
                                  <a:rPr lang="en-US" i="1">
                                    <a:latin typeface="Cambria Math"/>
                                  </a:rPr>
                                  <m:t>4</m:t>
                                </m:r>
                              </m:sup>
                            </m:sSup>
                            <m:r>
                              <a:rPr lang="en-US" i="1">
                                <a:latin typeface="Cambria Math"/>
                              </a:rPr>
                              <m:t>+</m:t>
                            </m:r>
                            <m:sSup>
                              <m:sSupPr>
                                <m:ctrlPr>
                                  <a:rPr lang="en-US" i="1">
                                    <a:latin typeface="Cambria Math"/>
                                  </a:rPr>
                                </m:ctrlPr>
                              </m:sSupPr>
                              <m:e>
                                <m:r>
                                  <a:rPr lang="en-US" i="1">
                                    <a:latin typeface="Cambria Math"/>
                                  </a:rPr>
                                  <m:t>2</m:t>
                                </m:r>
                                <m:r>
                                  <a:rPr lang="en-US" i="1">
                                    <a:latin typeface="Cambria Math"/>
                                  </a:rPr>
                                  <m:t>𝑥</m:t>
                                </m:r>
                              </m:e>
                              <m:sup>
                                <m:r>
                                  <a:rPr lang="en-US" i="1">
                                    <a:latin typeface="Cambria Math"/>
                                  </a:rPr>
                                  <m:t>3</m:t>
                                </m:r>
                              </m:sup>
                            </m:sSup>
                            <m:r>
                              <a:rPr lang="en-US" i="1">
                                <a:latin typeface="Cambria Math"/>
                              </a:rPr>
                              <m:t>+</m:t>
                            </m:r>
                            <m:sSup>
                              <m:sSupPr>
                                <m:ctrlPr>
                                  <a:rPr lang="en-US" i="1">
                                    <a:latin typeface="Cambria Math"/>
                                  </a:rPr>
                                </m:ctrlPr>
                              </m:sSupPr>
                              <m:e>
                                <m:r>
                                  <a:rPr lang="en-US" i="1">
                                    <a:latin typeface="Cambria Math"/>
                                  </a:rPr>
                                  <m:t>3</m:t>
                                </m:r>
                                <m:r>
                                  <a:rPr lang="en-US" i="1">
                                    <a:latin typeface="Cambria Math"/>
                                  </a:rPr>
                                  <m:t>𝑥</m:t>
                                </m:r>
                              </m:e>
                              <m:sup>
                                <m:r>
                                  <a:rPr lang="en-US" i="1">
                                    <a:latin typeface="Cambria Math"/>
                                  </a:rPr>
                                  <m:t>2</m:t>
                                </m:r>
                              </m:sup>
                            </m:sSup>
                          </m:num>
                          <m:den>
                            <m:sSup>
                              <m:sSupPr>
                                <m:ctrlPr>
                                  <a:rPr lang="en-US" i="1">
                                    <a:latin typeface="Cambria Math"/>
                                  </a:rPr>
                                </m:ctrlPr>
                              </m:sSupPr>
                              <m:e>
                                <m:r>
                                  <a:rPr lang="en-US" i="1">
                                    <a:latin typeface="Cambria Math"/>
                                  </a:rPr>
                                  <m:t>5</m:t>
                                </m:r>
                                <m:r>
                                  <a:rPr lang="en-US" i="1">
                                    <a:latin typeface="Cambria Math"/>
                                  </a:rPr>
                                  <m:t>𝑥</m:t>
                                </m:r>
                              </m:e>
                              <m:sup>
                                <m:r>
                                  <a:rPr lang="en-US" b="0" i="1" smtClean="0">
                                    <a:latin typeface="Cambria Math"/>
                                  </a:rPr>
                                  <m:t>3</m:t>
                                </m:r>
                              </m:sup>
                            </m:sSup>
                            <m:r>
                              <a:rPr lang="en-US" i="1">
                                <a:latin typeface="Cambria Math"/>
                              </a:rPr>
                              <m:t>+</m:t>
                            </m:r>
                            <m:sSup>
                              <m:sSupPr>
                                <m:ctrlPr>
                                  <a:rPr lang="en-US" i="1">
                                    <a:latin typeface="Cambria Math"/>
                                  </a:rPr>
                                </m:ctrlPr>
                              </m:sSupPr>
                              <m:e>
                                <m:r>
                                  <a:rPr lang="en-US" i="1">
                                    <a:latin typeface="Cambria Math"/>
                                  </a:rPr>
                                  <m:t>3</m:t>
                                </m:r>
                                <m:r>
                                  <a:rPr lang="en-US" i="1">
                                    <a:latin typeface="Cambria Math"/>
                                  </a:rPr>
                                  <m:t>𝑥</m:t>
                                </m:r>
                              </m:e>
                              <m:sup>
                                <m:r>
                                  <a:rPr lang="en-US" b="0" i="1" smtClean="0">
                                    <a:latin typeface="Cambria Math"/>
                                  </a:rPr>
                                  <m:t>2</m:t>
                                </m:r>
                              </m:sup>
                            </m:sSup>
                          </m:den>
                        </m:f>
                      </m:e>
                    </m:func>
                  </m:oMath>
                </a14:m>
                <a:endParaRPr lang="en-US" dirty="0">
                  <a:latin typeface="Quicksand" pitchFamily="18" charset="0"/>
                </a:endParaRPr>
              </a:p>
              <a:p>
                <a:pPr marL="502920" indent="-457200">
                  <a:buFont typeface="+mj-lt"/>
                  <a:buAutoNum type="arabicPeriod"/>
                </a:pPr>
                <a:endParaRPr lang="en-US" dirty="0">
                  <a:latin typeface="Quicksand"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2"/>
                <a:stretch>
                  <a:fillRect l="-145" t="-692"/>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latin typeface="Quicksand" pitchFamily="18" charset="0"/>
              </a:rPr>
              <a:t>Table Party Time Part 2</a:t>
            </a:r>
            <a:endParaRPr lang="en-US" dirty="0">
              <a:latin typeface="Quicksand" pitchFamily="18" charset="0"/>
            </a:endParaRPr>
          </a:p>
        </p:txBody>
      </p:sp>
    </p:spTree>
    <p:extLst>
      <p:ext uri="{BB962C8B-B14F-4D97-AF65-F5344CB8AC3E}">
        <p14:creationId xmlns:p14="http://schemas.microsoft.com/office/powerpoint/2010/main" val="3982036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lstStyle/>
              <a:p>
                <a:pPr marL="45720" indent="0">
                  <a:buNone/>
                </a:pPr>
                <a:r>
                  <a:rPr lang="en-US" dirty="0" smtClean="0">
                    <a:latin typeface="Quicksand" pitchFamily="18" charset="0"/>
                  </a:rPr>
                  <a:t>The mathematical definition of continuity is:</a:t>
                </a:r>
              </a:p>
              <a:p>
                <a:pPr marL="45720" indent="0">
                  <a:buNone/>
                </a:pPr>
                <a14:m>
                  <m:oMathPara xmlns:m="http://schemas.openxmlformats.org/officeDocument/2006/math">
                    <m:oMathParaPr>
                      <m:jc m:val="centerGroup"/>
                    </m:oMathParaPr>
                    <m:oMath xmlns:m="http://schemas.openxmlformats.org/officeDocument/2006/math">
                      <m:func>
                        <m:funcPr>
                          <m:ctrlPr>
                            <a:rPr lang="en-US" i="1" smtClean="0">
                              <a:latin typeface="Cambria Math"/>
                            </a:rPr>
                          </m:ctrlPr>
                        </m:funcPr>
                        <m:fName>
                          <m:limLow>
                            <m:limLowPr>
                              <m:ctrlPr>
                                <a:rPr lang="en-US" i="1" smtClean="0">
                                  <a:latin typeface="Cambria Math"/>
                                </a:rPr>
                              </m:ctrlPr>
                            </m:limLowPr>
                            <m:e>
                              <m:r>
                                <m:rPr>
                                  <m:sty m:val="p"/>
                                </m:rPr>
                                <a:rPr lang="en-US" i="0" smtClean="0">
                                  <a:latin typeface="Cambria Math"/>
                                </a:rPr>
                                <m:t>lim</m:t>
                              </m:r>
                            </m:e>
                            <m:lim>
                              <m:r>
                                <a:rPr lang="en-US" b="0" i="1" smtClean="0">
                                  <a:latin typeface="Cambria Math"/>
                                </a:rPr>
                                <m:t>𝑥</m:t>
                              </m:r>
                              <m:r>
                                <a:rPr lang="en-US" b="0" i="1" smtClean="0">
                                  <a:latin typeface="Cambria Math"/>
                                </a:rPr>
                                <m:t>→</m:t>
                              </m:r>
                              <m:r>
                                <a:rPr lang="en-US" b="0" i="1" smtClean="0">
                                  <a:latin typeface="Cambria Math"/>
                                </a:rPr>
                                <m:t>𝑎</m:t>
                              </m:r>
                            </m:lim>
                          </m:limLow>
                        </m:fName>
                        <m:e>
                          <m:r>
                            <a:rPr lang="en-US" b="0" i="1" smtClean="0">
                              <a:latin typeface="Cambria Math"/>
                            </a:rPr>
                            <m:t>𝑓</m:t>
                          </m:r>
                          <m:d>
                            <m:dPr>
                              <m:ctrlPr>
                                <a:rPr lang="en-US" b="0" i="1" smtClean="0">
                                  <a:latin typeface="Cambria Math"/>
                                </a:rPr>
                              </m:ctrlPr>
                            </m:dPr>
                            <m:e>
                              <m:r>
                                <a:rPr lang="en-US" b="0" i="1" smtClean="0">
                                  <a:latin typeface="Cambria Math"/>
                                </a:rPr>
                                <m:t>𝑥</m:t>
                              </m:r>
                            </m:e>
                          </m:d>
                          <m:r>
                            <a:rPr lang="en-US" b="0" i="1" smtClean="0">
                              <a:latin typeface="Cambria Math"/>
                            </a:rPr>
                            <m:t>=</m:t>
                          </m:r>
                          <m:r>
                            <a:rPr lang="en-US" b="0" i="1" smtClean="0">
                              <a:latin typeface="Cambria Math"/>
                            </a:rPr>
                            <m:t>𝑓</m:t>
                          </m:r>
                          <m:r>
                            <a:rPr lang="en-US" b="0" i="1" smtClean="0">
                              <a:latin typeface="Cambria Math"/>
                            </a:rPr>
                            <m:t>(</m:t>
                          </m:r>
                          <m:r>
                            <a:rPr lang="en-US" b="0" i="1" smtClean="0">
                              <a:latin typeface="Cambria Math"/>
                            </a:rPr>
                            <m:t>𝑎</m:t>
                          </m:r>
                          <m:r>
                            <a:rPr lang="en-US" b="0" i="1" smtClean="0">
                              <a:latin typeface="Cambria Math"/>
                            </a:rPr>
                            <m:t>)</m:t>
                          </m:r>
                        </m:e>
                      </m:func>
                    </m:oMath>
                  </m:oMathPara>
                </a14:m>
                <a:endParaRPr lang="en-US" dirty="0" smtClean="0">
                  <a:latin typeface="Quicksand" pitchFamily="18" charset="0"/>
                </a:endParaRPr>
              </a:p>
              <a:p>
                <a:pPr marL="45720" indent="0">
                  <a:buNone/>
                </a:pPr>
                <a:r>
                  <a:rPr lang="en-US" dirty="0" smtClean="0">
                    <a:latin typeface="Quicksand" pitchFamily="18" charset="0"/>
                  </a:rPr>
                  <a:t>Basically, if you draw from the left and from the right, do you need to lift up your pencil to get to point a? </a:t>
                </a:r>
                <a:endParaRPr lang="en-US" dirty="0">
                  <a:latin typeface="Quicksand"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2"/>
                <a:stretch>
                  <a:fillRect l="-145" t="-692"/>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latin typeface="Quicksand" pitchFamily="18" charset="0"/>
              </a:rPr>
              <a:t>2.3 Continuity</a:t>
            </a:r>
            <a:endParaRPr lang="en-US" dirty="0">
              <a:latin typeface="Quicksand" pitchFamily="18" charset="0"/>
            </a:endParaRPr>
          </a:p>
        </p:txBody>
      </p:sp>
    </p:spTree>
    <p:extLst>
      <p:ext uri="{BB962C8B-B14F-4D97-AF65-F5344CB8AC3E}">
        <p14:creationId xmlns:p14="http://schemas.microsoft.com/office/powerpoint/2010/main" val="3140561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80999" y="1719070"/>
                <a:ext cx="8407893" cy="4757929"/>
              </a:xfrm>
            </p:spPr>
            <p:txBody>
              <a:bodyPr>
                <a:normAutofit/>
              </a:bodyPr>
              <a:lstStyle/>
              <a:p>
                <a:pPr marL="45720" indent="0">
                  <a:buNone/>
                </a:pPr>
                <a:r>
                  <a:rPr lang="en-US" dirty="0" smtClean="0">
                    <a:latin typeface="Quicksand" pitchFamily="18" charset="0"/>
                  </a:rPr>
                  <a:t>You’re probably going to need to remove a discontinuity in a function by defining it as a piecewise function, often at a point where the function is undefined:</a:t>
                </a:r>
              </a:p>
              <a:p>
                <a:pPr marL="45720" indent="0">
                  <a:buNone/>
                </a:pPr>
                <a14:m>
                  <m:oMathPara xmlns:m="http://schemas.openxmlformats.org/officeDocument/2006/math">
                    <m:oMathParaPr>
                      <m:jc m:val="centerGroup"/>
                    </m:oMathParaPr>
                    <m:oMath xmlns:m="http://schemas.openxmlformats.org/officeDocument/2006/math">
                      <m:r>
                        <a:rPr lang="en-US" b="0" i="1" smtClean="0">
                          <a:latin typeface="Cambria Math"/>
                        </a:rPr>
                        <m:t>𝑓</m:t>
                      </m:r>
                      <m:d>
                        <m:dPr>
                          <m:ctrlPr>
                            <a:rPr lang="en-US" b="0" i="1" smtClean="0">
                              <a:latin typeface="Cambria Math"/>
                            </a:rPr>
                          </m:ctrlPr>
                        </m:dPr>
                        <m:e>
                          <m:r>
                            <a:rPr lang="en-US" b="0" i="1" smtClean="0">
                              <a:latin typeface="Cambria Math"/>
                            </a:rPr>
                            <m:t>𝑥</m:t>
                          </m:r>
                        </m:e>
                      </m:d>
                      <m:r>
                        <a:rPr lang="en-US" b="0" i="1" smtClean="0">
                          <a:latin typeface="Cambria Math"/>
                        </a:rPr>
                        <m:t>=</m:t>
                      </m:r>
                      <m:f>
                        <m:fPr>
                          <m:ctrlPr>
                            <a:rPr lang="en-US" b="0" i="1" smtClean="0">
                              <a:latin typeface="Cambria Math"/>
                            </a:rPr>
                          </m:ctrlPr>
                        </m:fPr>
                        <m:num>
                          <m:sSup>
                            <m:sSupPr>
                              <m:ctrlPr>
                                <a:rPr lang="en-US" b="0" i="1" smtClean="0">
                                  <a:latin typeface="Cambria Math"/>
                                </a:rPr>
                              </m:ctrlPr>
                            </m:sSupPr>
                            <m:e>
                              <m:r>
                                <a:rPr lang="en-US" b="0" i="1" smtClean="0">
                                  <a:latin typeface="Cambria Math"/>
                                </a:rPr>
                                <m:t>𝑥</m:t>
                              </m:r>
                            </m:e>
                            <m:sup>
                              <m:r>
                                <a:rPr lang="en-US" b="0" i="1" smtClean="0">
                                  <a:latin typeface="Cambria Math"/>
                                </a:rPr>
                                <m:t>2</m:t>
                              </m:r>
                            </m:sup>
                          </m:sSup>
                          <m:r>
                            <a:rPr lang="en-US" b="0" i="1" smtClean="0">
                              <a:latin typeface="Cambria Math"/>
                            </a:rPr>
                            <m:t>−2</m:t>
                          </m:r>
                          <m:r>
                            <a:rPr lang="en-US" b="0" i="1" smtClean="0">
                              <a:latin typeface="Cambria Math"/>
                            </a:rPr>
                            <m:t>𝑥</m:t>
                          </m:r>
                          <m:r>
                            <a:rPr lang="en-US" b="0" i="1" smtClean="0">
                              <a:latin typeface="Cambria Math"/>
                            </a:rPr>
                            <m:t>+1</m:t>
                          </m:r>
                        </m:num>
                        <m:den>
                          <m:r>
                            <a:rPr lang="en-US" b="0" i="1" smtClean="0">
                              <a:latin typeface="Cambria Math"/>
                            </a:rPr>
                            <m:t>𝑥</m:t>
                          </m:r>
                          <m:r>
                            <a:rPr lang="en-US" b="0" i="1" smtClean="0">
                              <a:latin typeface="Cambria Math"/>
                            </a:rPr>
                            <m:t>−1</m:t>
                          </m:r>
                        </m:den>
                      </m:f>
                    </m:oMath>
                  </m:oMathPara>
                </a14:m>
                <a:endParaRPr lang="en-US" dirty="0" smtClean="0">
                  <a:latin typeface="Quicksand" pitchFamily="18" charset="0"/>
                </a:endParaRPr>
              </a:p>
              <a:p>
                <a:pPr marL="45720" indent="0">
                  <a:buNone/>
                </a:pPr>
                <a:r>
                  <a:rPr lang="en-US" dirty="0" smtClean="0">
                    <a:latin typeface="Quicksand" pitchFamily="18" charset="0"/>
                  </a:rPr>
                  <a:t>This function is undefined at 1, and in order to make it continuous, we see what the function would equal if it wasn’t undefined:</a:t>
                </a:r>
              </a:p>
              <a:p>
                <a:pPr marL="45720" indent="0">
                  <a:buNone/>
                </a:pPr>
                <a14:m>
                  <m:oMathPara xmlns:m="http://schemas.openxmlformats.org/officeDocument/2006/math">
                    <m:oMathParaPr>
                      <m:jc m:val="centerGroup"/>
                    </m:oMathParaPr>
                    <m:oMath xmlns:m="http://schemas.openxmlformats.org/officeDocument/2006/math">
                      <m:r>
                        <a:rPr lang="en-US" b="0" i="1" smtClean="0">
                          <a:latin typeface="Cambria Math"/>
                        </a:rPr>
                        <m:t>𝑓</m:t>
                      </m:r>
                      <m:d>
                        <m:dPr>
                          <m:ctrlPr>
                            <a:rPr lang="en-US" b="0" i="1" smtClean="0">
                              <a:latin typeface="Cambria Math"/>
                            </a:rPr>
                          </m:ctrlPr>
                        </m:dPr>
                        <m:e>
                          <m:r>
                            <a:rPr lang="en-US" b="0" i="1" smtClean="0">
                              <a:latin typeface="Cambria Math"/>
                            </a:rPr>
                            <m:t>𝑥</m:t>
                          </m:r>
                        </m:e>
                      </m:d>
                      <m:r>
                        <a:rPr lang="en-US" b="0" i="1" smtClean="0">
                          <a:latin typeface="Cambria Math"/>
                        </a:rPr>
                        <m:t>=</m:t>
                      </m:r>
                      <m:f>
                        <m:fPr>
                          <m:ctrlPr>
                            <a:rPr lang="en-US" b="0" i="1" smtClean="0">
                              <a:latin typeface="Cambria Math"/>
                            </a:rPr>
                          </m:ctrlPr>
                        </m:fPr>
                        <m:num>
                          <m:r>
                            <a:rPr lang="en-US" b="0" i="1" smtClean="0">
                              <a:latin typeface="Cambria Math"/>
                            </a:rPr>
                            <m:t>(</m:t>
                          </m:r>
                          <m:r>
                            <a:rPr lang="en-US" b="0" i="1" smtClean="0">
                              <a:latin typeface="Cambria Math"/>
                            </a:rPr>
                            <m:t>𝑥</m:t>
                          </m:r>
                          <m:r>
                            <a:rPr lang="en-US" b="0" i="1" smtClean="0">
                              <a:latin typeface="Cambria Math"/>
                            </a:rPr>
                            <m:t>−1)(</m:t>
                          </m:r>
                          <m:r>
                            <a:rPr lang="en-US" b="0" i="1" smtClean="0">
                              <a:latin typeface="Cambria Math"/>
                            </a:rPr>
                            <m:t>𝑥</m:t>
                          </m:r>
                          <m:r>
                            <a:rPr lang="en-US" b="0" i="1" smtClean="0">
                              <a:latin typeface="Cambria Math"/>
                            </a:rPr>
                            <m:t>−1)</m:t>
                          </m:r>
                        </m:num>
                        <m:den>
                          <m:r>
                            <a:rPr lang="en-US" b="0" i="1" smtClean="0">
                              <a:latin typeface="Cambria Math"/>
                            </a:rPr>
                            <m:t>(</m:t>
                          </m:r>
                          <m:r>
                            <a:rPr lang="en-US" b="0" i="1" smtClean="0">
                              <a:latin typeface="Cambria Math"/>
                            </a:rPr>
                            <m:t>𝑥</m:t>
                          </m:r>
                          <m:r>
                            <a:rPr lang="en-US" b="0" i="1" smtClean="0">
                              <a:latin typeface="Cambria Math"/>
                            </a:rPr>
                            <m:t>−1)</m:t>
                          </m:r>
                        </m:den>
                      </m:f>
                      <m:r>
                        <a:rPr lang="en-US" b="0" i="1" smtClean="0">
                          <a:latin typeface="Cambria Math"/>
                        </a:rPr>
                        <m:t>=</m:t>
                      </m:r>
                      <m:d>
                        <m:dPr>
                          <m:ctrlPr>
                            <a:rPr lang="en-US" b="0" i="1" smtClean="0">
                              <a:latin typeface="Cambria Math"/>
                            </a:rPr>
                          </m:ctrlPr>
                        </m:dPr>
                        <m:e>
                          <m:r>
                            <a:rPr lang="en-US" b="0" i="1" smtClean="0">
                              <a:latin typeface="Cambria Math"/>
                            </a:rPr>
                            <m:t>𝑥</m:t>
                          </m:r>
                          <m:r>
                            <a:rPr lang="en-US" b="0" i="1" smtClean="0">
                              <a:latin typeface="Cambria Math"/>
                            </a:rPr>
                            <m:t>−1</m:t>
                          </m:r>
                        </m:e>
                      </m:d>
                    </m:oMath>
                  </m:oMathPara>
                </a14:m>
                <a:endParaRPr lang="en-US" b="0" dirty="0" smtClean="0">
                  <a:latin typeface="Quicksand" pitchFamily="18" charset="0"/>
                </a:endParaRPr>
              </a:p>
              <a:p>
                <a:pPr marL="45720" indent="0">
                  <a:buNone/>
                </a:pPr>
                <a:r>
                  <a:rPr lang="en-US" dirty="0" smtClean="0">
                    <a:latin typeface="Quicksand" pitchFamily="18" charset="0"/>
                  </a:rPr>
                  <a:t>Plugging in 1, we see that f(1) needs to equal 0, so we can write a piecewise function:</a:t>
                </a:r>
              </a:p>
              <a:p>
                <a:pPr marL="45720" indent="0">
                  <a:buNone/>
                </a:pPr>
                <a14:m>
                  <m:oMathPara xmlns:m="http://schemas.openxmlformats.org/officeDocument/2006/math">
                    <m:oMathParaPr>
                      <m:jc m:val="centerGroup"/>
                    </m:oMathParaPr>
                    <m:oMath xmlns:m="http://schemas.openxmlformats.org/officeDocument/2006/math">
                      <m:r>
                        <a:rPr lang="en-US" i="1" smtClean="0">
                          <a:latin typeface="Cambria Math"/>
                        </a:rPr>
                        <m:t>𝑓</m:t>
                      </m:r>
                      <m:d>
                        <m:dPr>
                          <m:ctrlPr>
                            <a:rPr lang="en-US" i="1" smtClean="0">
                              <a:latin typeface="Cambria Math"/>
                            </a:rPr>
                          </m:ctrlPr>
                        </m:dPr>
                        <m:e>
                          <m:r>
                            <a:rPr lang="en-US" i="1" smtClean="0">
                              <a:latin typeface="Cambria Math"/>
                            </a:rPr>
                            <m:t>𝑥</m:t>
                          </m:r>
                        </m:e>
                      </m:d>
                      <m:r>
                        <a:rPr lang="en-US" i="1" smtClean="0">
                          <a:latin typeface="Cambria Math"/>
                        </a:rPr>
                        <m:t>=</m:t>
                      </m:r>
                      <m:d>
                        <m:dPr>
                          <m:begChr m:val="{"/>
                          <m:endChr m:val=""/>
                          <m:ctrlPr>
                            <a:rPr lang="en-US" i="1" smtClean="0">
                              <a:latin typeface="Cambria Math"/>
                            </a:rPr>
                          </m:ctrlPr>
                        </m:dPr>
                        <m:e>
                          <m:eqArr>
                            <m:eqArrPr>
                              <m:ctrlPr>
                                <a:rPr lang="en-US" i="1" smtClean="0">
                                  <a:latin typeface="Cambria Math"/>
                                </a:rPr>
                              </m:ctrlPr>
                            </m:eqArrPr>
                            <m:e>
                              <m:box>
                                <m:boxPr>
                                  <m:ctrlPr>
                                    <a:rPr lang="en-US" i="1" smtClean="0">
                                      <a:latin typeface="Cambria Math"/>
                                    </a:rPr>
                                  </m:ctrlPr>
                                </m:boxPr>
                                <m:e>
                                  <m:argPr>
                                    <m:argSz m:val="-1"/>
                                  </m:argPr>
                                  <m:f>
                                    <m:fPr>
                                      <m:ctrlPr>
                                        <a:rPr lang="en-US" i="1" smtClean="0">
                                          <a:latin typeface="Cambria Math"/>
                                        </a:rPr>
                                      </m:ctrlPr>
                                    </m:fPr>
                                    <m:num>
                                      <m:sSup>
                                        <m:sSupPr>
                                          <m:ctrlPr>
                                            <a:rPr lang="en-US" i="1" smtClean="0">
                                              <a:latin typeface="Cambria Math"/>
                                            </a:rPr>
                                          </m:ctrlPr>
                                        </m:sSupPr>
                                        <m:e>
                                          <m:r>
                                            <a:rPr lang="en-US" b="0" i="1" smtClean="0">
                                              <a:latin typeface="Cambria Math"/>
                                            </a:rPr>
                                            <m:t>𝑥</m:t>
                                          </m:r>
                                        </m:e>
                                        <m:sup>
                                          <m:r>
                                            <a:rPr lang="en-US" b="0" i="1" smtClean="0">
                                              <a:latin typeface="Cambria Math"/>
                                            </a:rPr>
                                            <m:t>2</m:t>
                                          </m:r>
                                        </m:sup>
                                      </m:sSup>
                                      <m:r>
                                        <a:rPr lang="en-US" b="0" i="1" smtClean="0">
                                          <a:latin typeface="Cambria Math"/>
                                        </a:rPr>
                                        <m:t>−2</m:t>
                                      </m:r>
                                      <m:r>
                                        <a:rPr lang="en-US" b="0" i="1" smtClean="0">
                                          <a:latin typeface="Cambria Math"/>
                                        </a:rPr>
                                        <m:t>𝑥</m:t>
                                      </m:r>
                                      <m:r>
                                        <a:rPr lang="en-US" b="0" i="1" smtClean="0">
                                          <a:latin typeface="Cambria Math"/>
                                        </a:rPr>
                                        <m:t>+1</m:t>
                                      </m:r>
                                    </m:num>
                                    <m:den>
                                      <m:r>
                                        <a:rPr lang="en-US" b="0" i="1" smtClean="0">
                                          <a:latin typeface="Cambria Math"/>
                                        </a:rPr>
                                        <m:t>𝑥</m:t>
                                      </m:r>
                                      <m:r>
                                        <a:rPr lang="en-US" b="0" i="1" smtClean="0">
                                          <a:latin typeface="Cambria Math"/>
                                        </a:rPr>
                                        <m:t>−1</m:t>
                                      </m:r>
                                    </m:den>
                                  </m:f>
                                </m:e>
                              </m:box>
                              <m:r>
                                <a:rPr lang="en-US" i="1" smtClean="0">
                                  <a:latin typeface="Cambria Math"/>
                                </a:rPr>
                                <m:t>,  </m:t>
                              </m:r>
                              <m:r>
                                <a:rPr lang="en-US" i="1" smtClean="0">
                                  <a:latin typeface="Cambria Math"/>
                                </a:rPr>
                                <m:t>𝑥</m:t>
                              </m:r>
                              <m:r>
                                <a:rPr lang="en-US" i="1" smtClean="0">
                                  <a:latin typeface="Cambria Math"/>
                                  <a:ea typeface="Cambria Math"/>
                                </a:rPr>
                                <m:t>≠</m:t>
                              </m:r>
                              <m:r>
                                <a:rPr lang="en-US" b="0" i="1" smtClean="0">
                                  <a:latin typeface="Cambria Math"/>
                                  <a:ea typeface="Cambria Math"/>
                                </a:rPr>
                                <m:t>1</m:t>
                              </m:r>
                            </m:e>
                            <m:e>
                              <m:r>
                                <a:rPr lang="en-US" b="0" i="1" smtClean="0">
                                  <a:latin typeface="Cambria Math"/>
                                </a:rPr>
                                <m:t>     0,</m:t>
                              </m:r>
                              <m:r>
                                <a:rPr lang="en-US" i="1" smtClean="0">
                                  <a:latin typeface="Cambria Math"/>
                                </a:rPr>
                                <m:t> </m:t>
                              </m:r>
                              <m:r>
                                <a:rPr lang="en-US" b="0" i="1" smtClean="0">
                                  <a:latin typeface="Cambria Math"/>
                                </a:rPr>
                                <m:t>     </m:t>
                              </m:r>
                              <m:r>
                                <a:rPr lang="en-US" i="1" smtClean="0">
                                  <a:latin typeface="Cambria Math"/>
                                </a:rPr>
                                <m:t>𝑥</m:t>
                              </m:r>
                              <m:r>
                                <a:rPr lang="en-US" b="0" i="1" smtClean="0">
                                  <a:latin typeface="Cambria Math"/>
                                </a:rPr>
                                <m:t>=1</m:t>
                              </m:r>
                            </m:e>
                          </m:eqArr>
                        </m:e>
                      </m:d>
                    </m:oMath>
                  </m:oMathPara>
                </a14:m>
                <a:endParaRPr lang="en-US" dirty="0" smtClean="0">
                  <a:latin typeface="Quicksand" pitchFamily="18" charset="0"/>
                </a:endParaRPr>
              </a:p>
              <a:p>
                <a:pPr marL="45720" indent="0">
                  <a:buNone/>
                </a:pPr>
                <a:endParaRPr lang="en-US" dirty="0" smtClean="0">
                  <a:latin typeface="Quicksand"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80999" y="1719070"/>
                <a:ext cx="8407893" cy="4757929"/>
              </a:xfrm>
              <a:blipFill rotWithShape="1">
                <a:blip r:embed="rId2"/>
                <a:stretch>
                  <a:fillRect l="-145" t="-641" r="-1522"/>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latin typeface="Quicksand" pitchFamily="18" charset="0"/>
              </a:rPr>
              <a:t>Removing a Discontinuity</a:t>
            </a:r>
            <a:endParaRPr lang="en-US" dirty="0">
              <a:latin typeface="Quicksand" pitchFamily="18" charset="0"/>
            </a:endParaRPr>
          </a:p>
        </p:txBody>
      </p:sp>
    </p:spTree>
    <p:extLst>
      <p:ext uri="{BB962C8B-B14F-4D97-AF65-F5344CB8AC3E}">
        <p14:creationId xmlns:p14="http://schemas.microsoft.com/office/powerpoint/2010/main" val="1110710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dirty="0" smtClean="0">
                <a:latin typeface="Quicksand" pitchFamily="18" charset="0"/>
              </a:rPr>
              <a:t>In this section, you’ll need to know:</a:t>
            </a:r>
          </a:p>
          <a:p>
            <a:r>
              <a:rPr lang="en-US" dirty="0" smtClean="0">
                <a:latin typeface="Quicksand" pitchFamily="18" charset="0"/>
              </a:rPr>
              <a:t>Finding tangent lines</a:t>
            </a:r>
          </a:p>
          <a:p>
            <a:r>
              <a:rPr lang="en-US" dirty="0" smtClean="0">
                <a:latin typeface="Quicksand" pitchFamily="18" charset="0"/>
              </a:rPr>
              <a:t>Finding normal lines</a:t>
            </a:r>
            <a:endParaRPr lang="en-US" dirty="0">
              <a:latin typeface="Quicksand" pitchFamily="18" charset="0"/>
            </a:endParaRPr>
          </a:p>
        </p:txBody>
      </p:sp>
      <p:sp>
        <p:nvSpPr>
          <p:cNvPr id="3" name="Title 2"/>
          <p:cNvSpPr>
            <a:spLocks noGrp="1"/>
          </p:cNvSpPr>
          <p:nvPr>
            <p:ph type="title"/>
          </p:nvPr>
        </p:nvSpPr>
        <p:spPr/>
        <p:txBody>
          <a:bodyPr/>
          <a:lstStyle/>
          <a:p>
            <a:r>
              <a:rPr lang="en-US" dirty="0" smtClean="0">
                <a:latin typeface="Quicksand" pitchFamily="18" charset="0"/>
              </a:rPr>
              <a:t>2.4 Rates of Change and Tangent Lines</a:t>
            </a:r>
            <a:endParaRPr lang="en-US" dirty="0">
              <a:latin typeface="Quicksand" pitchFamily="18" charset="0"/>
            </a:endParaRPr>
          </a:p>
        </p:txBody>
      </p:sp>
    </p:spTree>
    <p:extLst>
      <p:ext uri="{BB962C8B-B14F-4D97-AF65-F5344CB8AC3E}">
        <p14:creationId xmlns:p14="http://schemas.microsoft.com/office/powerpoint/2010/main" val="458768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dirty="0" smtClean="0">
                <a:latin typeface="Quicksand" pitchFamily="18" charset="0"/>
              </a:rPr>
              <a:t>What are the two things that make up a line?</a:t>
            </a:r>
          </a:p>
          <a:p>
            <a:pPr marL="45720" indent="0">
              <a:buNone/>
            </a:pPr>
            <a:endParaRPr lang="en-US" dirty="0">
              <a:latin typeface="Quicksand" pitchFamily="18" charset="0"/>
            </a:endParaRPr>
          </a:p>
          <a:p>
            <a:pPr marL="45720" indent="0">
              <a:buNone/>
            </a:pPr>
            <a:r>
              <a:rPr lang="en-US" dirty="0" smtClean="0">
                <a:latin typeface="Quicksand" pitchFamily="18" charset="0"/>
              </a:rPr>
              <a:t>How can we find those parts at a point on a function in order to find the tangent line?</a:t>
            </a:r>
            <a:endParaRPr lang="en-US" dirty="0">
              <a:latin typeface="Quicksand" pitchFamily="18" charset="0"/>
            </a:endParaRPr>
          </a:p>
        </p:txBody>
      </p:sp>
      <p:sp>
        <p:nvSpPr>
          <p:cNvPr id="3" name="Title 2"/>
          <p:cNvSpPr>
            <a:spLocks noGrp="1"/>
          </p:cNvSpPr>
          <p:nvPr>
            <p:ph type="title"/>
          </p:nvPr>
        </p:nvSpPr>
        <p:spPr/>
        <p:txBody>
          <a:bodyPr/>
          <a:lstStyle/>
          <a:p>
            <a:r>
              <a:rPr lang="en-US" dirty="0" smtClean="0">
                <a:latin typeface="Quicksand" pitchFamily="18" charset="0"/>
              </a:rPr>
              <a:t>Finding Tangent Lines</a:t>
            </a:r>
            <a:endParaRPr lang="en-US" dirty="0">
              <a:latin typeface="Quicksand" pitchFamily="18" charset="0"/>
            </a:endParaRPr>
          </a:p>
        </p:txBody>
      </p:sp>
    </p:spTree>
    <p:extLst>
      <p:ext uri="{BB962C8B-B14F-4D97-AF65-F5344CB8AC3E}">
        <p14:creationId xmlns:p14="http://schemas.microsoft.com/office/powerpoint/2010/main" val="2014769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lstStyle/>
              <a:p>
                <a:pPr marL="45720" indent="0">
                  <a:buNone/>
                </a:pPr>
                <a:r>
                  <a:rPr lang="en-US" dirty="0" smtClean="0">
                    <a:latin typeface="Quicksand" pitchFamily="18" charset="0"/>
                  </a:rPr>
                  <a:t>Let’s find the tangent line at </a:t>
                </a:r>
                <a14:m>
                  <m:oMath xmlns:m="http://schemas.openxmlformats.org/officeDocument/2006/math">
                    <m:r>
                      <a:rPr lang="en-US" b="0" i="1" smtClean="0">
                        <a:latin typeface="Cambria Math"/>
                      </a:rPr>
                      <m:t>𝑥</m:t>
                    </m:r>
                    <m:r>
                      <a:rPr lang="en-US" b="0" i="1" smtClean="0">
                        <a:latin typeface="Cambria Math"/>
                      </a:rPr>
                      <m:t>=4</m:t>
                    </m:r>
                  </m:oMath>
                </a14:m>
                <a:r>
                  <a:rPr lang="en-US" dirty="0" smtClean="0">
                    <a:latin typeface="Quicksand" pitchFamily="18" charset="0"/>
                  </a:rPr>
                  <a:t> of the function </a:t>
                </a:r>
                <a14:m>
                  <m:oMath xmlns:m="http://schemas.openxmlformats.org/officeDocument/2006/math">
                    <m:r>
                      <a:rPr lang="en-US" b="0" i="1" smtClean="0">
                        <a:latin typeface="Cambria Math"/>
                      </a:rPr>
                      <m:t>𝑓</m:t>
                    </m:r>
                    <m:d>
                      <m:dPr>
                        <m:ctrlPr>
                          <a:rPr lang="en-US" b="0" i="1" smtClean="0">
                            <a:latin typeface="Cambria Math"/>
                          </a:rPr>
                        </m:ctrlPr>
                      </m:dPr>
                      <m:e>
                        <m:r>
                          <a:rPr lang="en-US" b="0" i="1" smtClean="0">
                            <a:latin typeface="Cambria Math"/>
                          </a:rPr>
                          <m:t>𝑥</m:t>
                        </m:r>
                      </m:e>
                    </m:d>
                    <m:r>
                      <a:rPr lang="en-US" b="0" i="1" smtClean="0">
                        <a:latin typeface="Cambria Math"/>
                      </a:rPr>
                      <m:t>=</m:t>
                    </m:r>
                    <m:sSup>
                      <m:sSupPr>
                        <m:ctrlPr>
                          <a:rPr lang="en-US" b="0" i="1" smtClean="0">
                            <a:latin typeface="Cambria Math"/>
                          </a:rPr>
                        </m:ctrlPr>
                      </m:sSupPr>
                      <m:e>
                        <m:r>
                          <a:rPr lang="en-US" b="0" i="1" smtClean="0">
                            <a:latin typeface="Cambria Math"/>
                          </a:rPr>
                          <m:t>𝑥</m:t>
                        </m:r>
                      </m:e>
                      <m:sup>
                        <m:r>
                          <a:rPr lang="en-US" b="0" i="1" smtClean="0">
                            <a:latin typeface="Cambria Math"/>
                          </a:rPr>
                          <m:t>2</m:t>
                        </m:r>
                      </m:sup>
                    </m:sSup>
                  </m:oMath>
                </a14:m>
                <a:r>
                  <a:rPr lang="en-US" dirty="0" smtClean="0">
                    <a:latin typeface="Quicksand" pitchFamily="18" charset="0"/>
                  </a:rPr>
                  <a:t>.</a:t>
                </a:r>
              </a:p>
              <a:p>
                <a:pPr marL="45720" indent="0">
                  <a:buNone/>
                </a:pPr>
                <a:endParaRPr lang="en-US" dirty="0">
                  <a:latin typeface="Quicksand" pitchFamily="18" charset="0"/>
                </a:endParaRPr>
              </a:p>
              <a:p>
                <a:pPr marL="45720" indent="0">
                  <a:buNone/>
                </a:pPr>
                <a:r>
                  <a:rPr lang="en-US" dirty="0" smtClean="0">
                    <a:latin typeface="Quicksand" pitchFamily="18" charset="0"/>
                  </a:rPr>
                  <a:t>The two parts of a line? The slope and a point (or intercept if you’re using a different form.</a:t>
                </a:r>
              </a:p>
              <a:p>
                <a:pPr marL="45720" indent="0">
                  <a:buNone/>
                </a:pPr>
                <a:endParaRPr lang="en-US" dirty="0">
                  <a:latin typeface="Quicksand" pitchFamily="18" charset="0"/>
                </a:endParaRPr>
              </a:p>
              <a:p>
                <a:pPr marL="45720" indent="0">
                  <a:buNone/>
                </a:pPr>
                <a:r>
                  <a:rPr lang="en-US" dirty="0" smtClean="0">
                    <a:latin typeface="Quicksand" pitchFamily="18" charset="0"/>
                  </a:rPr>
                  <a:t>Let’s find the slope first. Using the limit definition, we have:</a:t>
                </a:r>
              </a:p>
              <a:p>
                <a:pPr marL="45720" indent="0">
                  <a:buNone/>
                </a:pPr>
                <a14:m>
                  <m:oMathPara xmlns:m="http://schemas.openxmlformats.org/officeDocument/2006/math">
                    <m:oMathParaPr>
                      <m:jc m:val="centerGroup"/>
                    </m:oMathParaPr>
                    <m:oMath xmlns:m="http://schemas.openxmlformats.org/officeDocument/2006/math">
                      <m:func>
                        <m:funcPr>
                          <m:ctrlPr>
                            <a:rPr lang="en-US" i="1" smtClean="0">
                              <a:latin typeface="Cambria Math"/>
                            </a:rPr>
                          </m:ctrlPr>
                        </m:funcPr>
                        <m:fName>
                          <m:limLow>
                            <m:limLowPr>
                              <m:ctrlPr>
                                <a:rPr lang="en-US" i="1" smtClean="0">
                                  <a:latin typeface="Cambria Math"/>
                                </a:rPr>
                              </m:ctrlPr>
                            </m:limLowPr>
                            <m:e>
                              <m:r>
                                <m:rPr>
                                  <m:sty m:val="p"/>
                                </m:rPr>
                                <a:rPr lang="en-US" i="0" smtClean="0">
                                  <a:latin typeface="Cambria Math"/>
                                </a:rPr>
                                <m:t>lim</m:t>
                              </m:r>
                            </m:e>
                            <m:lim>
                              <m:r>
                                <a:rPr lang="en-US" b="0" i="1" smtClean="0">
                                  <a:latin typeface="Cambria Math"/>
                                </a:rPr>
                                <m:t>h</m:t>
                              </m:r>
                              <m:r>
                                <a:rPr lang="en-US" b="0" i="1" smtClean="0">
                                  <a:latin typeface="Cambria Math"/>
                                </a:rPr>
                                <m:t>→0</m:t>
                              </m:r>
                            </m:lim>
                          </m:limLow>
                        </m:fName>
                        <m:e>
                          <m:f>
                            <m:fPr>
                              <m:ctrlPr>
                                <a:rPr lang="en-US" i="1" smtClean="0">
                                  <a:latin typeface="Cambria Math"/>
                                </a:rPr>
                              </m:ctrlPr>
                            </m:fPr>
                            <m:num>
                              <m:sSup>
                                <m:sSupPr>
                                  <m:ctrlPr>
                                    <a:rPr lang="en-US" i="1" smtClean="0">
                                      <a:latin typeface="Cambria Math"/>
                                    </a:rPr>
                                  </m:ctrlPr>
                                </m:sSupPr>
                                <m:e>
                                  <m:r>
                                    <a:rPr lang="en-US" b="0" i="1" smtClean="0">
                                      <a:latin typeface="Cambria Math"/>
                                    </a:rPr>
                                    <m:t>(4+</m:t>
                                  </m:r>
                                  <m:r>
                                    <a:rPr lang="en-US" b="0" i="1" smtClean="0">
                                      <a:latin typeface="Cambria Math"/>
                                    </a:rPr>
                                    <m:t>h</m:t>
                                  </m:r>
                                  <m:r>
                                    <a:rPr lang="en-US" b="0" i="1" smtClean="0">
                                      <a:latin typeface="Cambria Math"/>
                                    </a:rPr>
                                    <m:t>)</m:t>
                                  </m:r>
                                </m:e>
                                <m:sup>
                                  <m:r>
                                    <a:rPr lang="en-US" b="0" i="1" smtClean="0">
                                      <a:latin typeface="Cambria Math"/>
                                    </a:rPr>
                                    <m:t>2</m:t>
                                  </m:r>
                                </m:sup>
                              </m:sSup>
                              <m:r>
                                <a:rPr lang="en-US" b="0" i="1" smtClean="0">
                                  <a:latin typeface="Cambria Math"/>
                                </a:rPr>
                                <m:t>−</m:t>
                              </m:r>
                              <m:sSup>
                                <m:sSupPr>
                                  <m:ctrlPr>
                                    <a:rPr lang="en-US" b="0" i="1" smtClean="0">
                                      <a:latin typeface="Cambria Math"/>
                                    </a:rPr>
                                  </m:ctrlPr>
                                </m:sSupPr>
                                <m:e>
                                  <m:r>
                                    <a:rPr lang="en-US" b="0" i="1" smtClean="0">
                                      <a:latin typeface="Cambria Math"/>
                                    </a:rPr>
                                    <m:t>4</m:t>
                                  </m:r>
                                </m:e>
                                <m:sup>
                                  <m:r>
                                    <a:rPr lang="en-US" b="0" i="1" smtClean="0">
                                      <a:latin typeface="Cambria Math"/>
                                    </a:rPr>
                                    <m:t>2</m:t>
                                  </m:r>
                                </m:sup>
                              </m:sSup>
                            </m:num>
                            <m:den>
                              <m:r>
                                <a:rPr lang="en-US" b="0" i="1" smtClean="0">
                                  <a:latin typeface="Cambria Math"/>
                                </a:rPr>
                                <m:t>h</m:t>
                              </m:r>
                            </m:den>
                          </m:f>
                        </m:e>
                      </m:func>
                      <m:r>
                        <a:rPr lang="en-US" b="0" i="1" smtClean="0">
                          <a:latin typeface="Cambria Math"/>
                        </a:rPr>
                        <m:t>=</m:t>
                      </m:r>
                      <m:r>
                        <a:rPr lang="en-US" b="0" i="1" smtClean="0">
                          <a:latin typeface="Cambria Math"/>
                        </a:rPr>
                        <m:t>𝑏𝑙𝑎h</m:t>
                      </m:r>
                      <m:r>
                        <a:rPr lang="en-US" b="0" i="1" smtClean="0">
                          <a:latin typeface="Cambria Math"/>
                        </a:rPr>
                        <m:t> </m:t>
                      </m:r>
                      <m:r>
                        <a:rPr lang="en-US" b="0" i="1" smtClean="0">
                          <a:latin typeface="Cambria Math"/>
                        </a:rPr>
                        <m:t>𝑏𝑙𝑎h</m:t>
                      </m:r>
                      <m:r>
                        <a:rPr lang="en-US" b="0" i="1" smtClean="0">
                          <a:latin typeface="Cambria Math"/>
                        </a:rPr>
                        <m:t> </m:t>
                      </m:r>
                      <m:r>
                        <a:rPr lang="en-US" b="0" i="1" smtClean="0">
                          <a:latin typeface="Cambria Math"/>
                        </a:rPr>
                        <m:t>𝑏𝑙𝑎h</m:t>
                      </m:r>
                      <m:r>
                        <a:rPr lang="en-US" b="0" i="1" smtClean="0">
                          <a:latin typeface="Cambria Math"/>
                        </a:rPr>
                        <m:t>=8</m:t>
                      </m:r>
                    </m:oMath>
                  </m:oMathPara>
                </a14:m>
                <a:endParaRPr lang="en-US" dirty="0" smtClean="0">
                  <a:latin typeface="Quicksand" pitchFamily="18" charset="0"/>
                </a:endParaRPr>
              </a:p>
              <a:p>
                <a:pPr marL="45720" indent="0">
                  <a:buNone/>
                </a:pPr>
                <a:r>
                  <a:rPr lang="en-US" dirty="0" smtClean="0">
                    <a:latin typeface="Quicksand" pitchFamily="18" charset="0"/>
                  </a:rPr>
                  <a:t>Now to find a point, simply plug in 4 in the function, getting the point (4,16).</a:t>
                </a:r>
                <a:endParaRPr lang="en-US" dirty="0">
                  <a:latin typeface="Quicksand"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2"/>
                <a:stretch>
                  <a:fillRect l="-145" t="-692"/>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latin typeface="Quicksand" pitchFamily="18" charset="0"/>
              </a:rPr>
              <a:t>Tangent Lines Part Zwei</a:t>
            </a:r>
            <a:endParaRPr lang="en-US" dirty="0">
              <a:latin typeface="Quicksand" pitchFamily="18" charset="0"/>
            </a:endParaRPr>
          </a:p>
        </p:txBody>
      </p:sp>
    </p:spTree>
    <p:extLst>
      <p:ext uri="{BB962C8B-B14F-4D97-AF65-F5344CB8AC3E}">
        <p14:creationId xmlns:p14="http://schemas.microsoft.com/office/powerpoint/2010/main" val="3946246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lstStyle/>
              <a:p>
                <a:pPr marL="45720" indent="0">
                  <a:buNone/>
                </a:pPr>
                <a:r>
                  <a:rPr lang="en-US" dirty="0" smtClean="0">
                    <a:latin typeface="Quicksand" pitchFamily="18" charset="0"/>
                  </a:rPr>
                  <a:t>Okay so we have a point and a slope, let’s just plug them into our handy dandy point slope formula.</a:t>
                </a:r>
              </a:p>
              <a:p>
                <a:pPr marL="45720" indent="0">
                  <a:buNone/>
                </a:pPr>
                <a14:m>
                  <m:oMathPara xmlns:m="http://schemas.openxmlformats.org/officeDocument/2006/math">
                    <m:oMathParaPr>
                      <m:jc m:val="centerGroup"/>
                    </m:oMathParaPr>
                    <m:oMath xmlns:m="http://schemas.openxmlformats.org/officeDocument/2006/math">
                      <m:r>
                        <a:rPr lang="en-US" b="0" i="1" smtClean="0">
                          <a:latin typeface="Cambria Math"/>
                        </a:rPr>
                        <m:t>𝑦</m:t>
                      </m:r>
                      <m:r>
                        <a:rPr lang="en-US" b="0" i="1" smtClean="0">
                          <a:latin typeface="Cambria Math"/>
                        </a:rPr>
                        <m:t>−16=8</m:t>
                      </m:r>
                      <m:d>
                        <m:dPr>
                          <m:ctrlPr>
                            <a:rPr lang="en-US" b="0" i="1" smtClean="0">
                              <a:latin typeface="Cambria Math"/>
                            </a:rPr>
                          </m:ctrlPr>
                        </m:dPr>
                        <m:e>
                          <m:r>
                            <a:rPr lang="en-US" b="0" i="1" smtClean="0">
                              <a:latin typeface="Cambria Math"/>
                            </a:rPr>
                            <m:t>𝑥</m:t>
                          </m:r>
                          <m:r>
                            <a:rPr lang="en-US" b="0" i="1" smtClean="0">
                              <a:latin typeface="Cambria Math"/>
                            </a:rPr>
                            <m:t>−4</m:t>
                          </m:r>
                        </m:e>
                      </m:d>
                    </m:oMath>
                  </m:oMathPara>
                </a14:m>
                <a:endParaRPr lang="en-US" b="0" dirty="0" smtClean="0">
                  <a:latin typeface="Quicksand" pitchFamily="18" charset="0"/>
                </a:endParaRPr>
              </a:p>
              <a:p>
                <a:pPr marL="45720" indent="0">
                  <a:buNone/>
                </a:pPr>
                <a:r>
                  <a:rPr lang="en-US" dirty="0" smtClean="0">
                    <a:latin typeface="Quicksand" pitchFamily="18" charset="0"/>
                  </a:rPr>
                  <a:t>If it bothers you that this isn’t in slope intercept form, then you can just rearrange the stuff:</a:t>
                </a:r>
              </a:p>
              <a:p>
                <a:pPr marL="45720" indent="0">
                  <a:buNone/>
                </a:pPr>
                <a14:m>
                  <m:oMathPara xmlns:m="http://schemas.openxmlformats.org/officeDocument/2006/math">
                    <m:oMathParaPr>
                      <m:jc m:val="centerGroup"/>
                    </m:oMathParaPr>
                    <m:oMath xmlns:m="http://schemas.openxmlformats.org/officeDocument/2006/math">
                      <m:r>
                        <a:rPr lang="en-US" b="0" i="1" smtClean="0">
                          <a:latin typeface="Cambria Math"/>
                        </a:rPr>
                        <m:t>𝑦</m:t>
                      </m:r>
                      <m:r>
                        <a:rPr lang="en-US" b="0" i="1" smtClean="0">
                          <a:latin typeface="Cambria Math"/>
                        </a:rPr>
                        <m:t>=8</m:t>
                      </m:r>
                      <m:r>
                        <a:rPr lang="en-US" b="0" i="1" smtClean="0">
                          <a:latin typeface="Cambria Math"/>
                        </a:rPr>
                        <m:t>𝑥</m:t>
                      </m:r>
                      <m:r>
                        <a:rPr lang="en-US" b="0" i="1" smtClean="0">
                          <a:latin typeface="Cambria Math"/>
                        </a:rPr>
                        <m:t>−32+16</m:t>
                      </m:r>
                    </m:oMath>
                  </m:oMathPara>
                </a14:m>
                <a:endParaRPr lang="en-US" dirty="0" smtClean="0">
                  <a:latin typeface="Quicksand" pitchFamily="18" charset="0"/>
                </a:endParaRPr>
              </a:p>
              <a:p>
                <a:pPr marL="45720" indent="0">
                  <a:buNone/>
                </a:pPr>
                <a14:m>
                  <m:oMathPara xmlns:m="http://schemas.openxmlformats.org/officeDocument/2006/math">
                    <m:oMathParaPr>
                      <m:jc m:val="centerGroup"/>
                    </m:oMathParaPr>
                    <m:oMath xmlns:m="http://schemas.openxmlformats.org/officeDocument/2006/math">
                      <m:r>
                        <a:rPr lang="en-US" b="0" i="1" smtClean="0">
                          <a:latin typeface="Cambria Math"/>
                        </a:rPr>
                        <m:t>𝑦</m:t>
                      </m:r>
                      <m:r>
                        <a:rPr lang="en-US" b="0" i="1" smtClean="0">
                          <a:latin typeface="Cambria Math"/>
                        </a:rPr>
                        <m:t>=8</m:t>
                      </m:r>
                      <m:r>
                        <a:rPr lang="en-US" b="0" i="1" smtClean="0">
                          <a:latin typeface="Cambria Math"/>
                        </a:rPr>
                        <m:t>𝑥</m:t>
                      </m:r>
                      <m:r>
                        <a:rPr lang="en-US" b="0" i="1" smtClean="0">
                          <a:latin typeface="Cambria Math"/>
                        </a:rPr>
                        <m:t>−16</m:t>
                      </m:r>
                    </m:oMath>
                  </m:oMathPara>
                </a14:m>
                <a:endParaRPr lang="en-US" b="0" dirty="0" smtClean="0">
                  <a:latin typeface="Quicksand" pitchFamily="18" charset="0"/>
                </a:endParaRPr>
              </a:p>
              <a:p>
                <a:pPr marL="45720" indent="0">
                  <a:buNone/>
                </a:pPr>
                <a:r>
                  <a:rPr lang="en-US" dirty="0" smtClean="0">
                    <a:latin typeface="Quicksand" pitchFamily="18" charset="0"/>
                  </a:rPr>
                  <a:t>Either of the two answers are acceptable.</a:t>
                </a:r>
                <a:endParaRPr lang="en-US" dirty="0">
                  <a:latin typeface="Quicksand"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2"/>
                <a:stretch>
                  <a:fillRect l="-145" t="-692"/>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latin typeface="Quicksand" pitchFamily="18" charset="0"/>
              </a:rPr>
              <a:t>Tangent Lines Part Tres</a:t>
            </a:r>
            <a:endParaRPr lang="en-US" dirty="0">
              <a:latin typeface="Quicksand" pitchFamily="18" charset="0"/>
            </a:endParaRPr>
          </a:p>
        </p:txBody>
      </p:sp>
      <p:pic>
        <p:nvPicPr>
          <p:cNvPr id="1026" name="Picture 2" descr="http://1.bp.blogspot.com/-yGNoXaQbf_I/Tjdi2wGfZ1I/AAAAAAAAHB8/jNE5MIaPRKg/s1600/blues_clues_wp_102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4724400"/>
            <a:ext cx="2400300"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83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lstStyle/>
              <a:p>
                <a:pPr marL="45720" indent="0">
                  <a:buNone/>
                </a:pPr>
                <a:r>
                  <a:rPr lang="en-US" dirty="0" smtClean="0">
                    <a:latin typeface="Quicksand" pitchFamily="18" charset="0"/>
                  </a:rPr>
                  <a:t>Find the tangent line to:</a:t>
                </a:r>
              </a:p>
              <a:p>
                <a:pPr marL="502920" indent="-457200">
                  <a:buFont typeface="+mj-lt"/>
                  <a:buAutoNum type="arabicPeriod"/>
                </a:pPr>
                <a14:m>
                  <m:oMath xmlns:m="http://schemas.openxmlformats.org/officeDocument/2006/math">
                    <m:r>
                      <a:rPr lang="en-US" b="0" i="1" smtClean="0">
                        <a:latin typeface="Cambria Math"/>
                      </a:rPr>
                      <m:t>𝑦</m:t>
                    </m:r>
                    <m:r>
                      <a:rPr lang="en-US" b="0" i="1" smtClean="0">
                        <a:latin typeface="Cambria Math"/>
                      </a:rPr>
                      <m:t>=9−</m:t>
                    </m:r>
                    <m:sSup>
                      <m:sSupPr>
                        <m:ctrlPr>
                          <a:rPr lang="en-US" b="0" i="1" smtClean="0">
                            <a:latin typeface="Cambria Math"/>
                          </a:rPr>
                        </m:ctrlPr>
                      </m:sSupPr>
                      <m:e>
                        <m:r>
                          <a:rPr lang="en-US" b="0" i="1" smtClean="0">
                            <a:latin typeface="Cambria Math"/>
                          </a:rPr>
                          <m:t>𝑥</m:t>
                        </m:r>
                      </m:e>
                      <m:sup>
                        <m:r>
                          <a:rPr lang="en-US" b="0" i="1" smtClean="0">
                            <a:latin typeface="Cambria Math"/>
                          </a:rPr>
                          <m:t>2</m:t>
                        </m:r>
                      </m:sup>
                    </m:sSup>
                  </m:oMath>
                </a14:m>
                <a:r>
                  <a:rPr lang="en-US" b="0" dirty="0" smtClean="0">
                    <a:latin typeface="Quicksand" pitchFamily="18" charset="0"/>
                  </a:rPr>
                  <a:t> at </a:t>
                </a:r>
                <a14:m>
                  <m:oMath xmlns:m="http://schemas.openxmlformats.org/officeDocument/2006/math">
                    <m:r>
                      <a:rPr lang="en-US" i="1">
                        <a:latin typeface="Cambria Math"/>
                      </a:rPr>
                      <m:t>𝑥</m:t>
                    </m:r>
                    <m:r>
                      <a:rPr lang="en-US" i="1">
                        <a:latin typeface="Cambria Math"/>
                      </a:rPr>
                      <m:t>=4</m:t>
                    </m:r>
                  </m:oMath>
                </a14:m>
                <a:endParaRPr lang="en-US" b="0" dirty="0" smtClean="0">
                  <a:latin typeface="Quicksand" pitchFamily="18" charset="0"/>
                </a:endParaRPr>
              </a:p>
              <a:p>
                <a:pPr marL="502920" indent="-457200">
                  <a:buFont typeface="+mj-lt"/>
                  <a:buAutoNum type="arabicPeriod"/>
                </a:pPr>
                <a14:m>
                  <m:oMath xmlns:m="http://schemas.openxmlformats.org/officeDocument/2006/math">
                    <m:r>
                      <a:rPr lang="en-US" b="0" i="1" smtClean="0">
                        <a:latin typeface="Cambria Math"/>
                      </a:rPr>
                      <m:t>𝑦</m:t>
                    </m:r>
                    <m:r>
                      <a:rPr lang="en-US" b="0" i="1" smtClean="0">
                        <a:latin typeface="Cambria Math"/>
                      </a:rPr>
                      <m:t>=2</m:t>
                    </m:r>
                    <m:r>
                      <a:rPr lang="en-US" b="0" i="1" smtClean="0">
                        <a:latin typeface="Cambria Math"/>
                      </a:rPr>
                      <m:t>𝑥</m:t>
                    </m:r>
                    <m:r>
                      <a:rPr lang="en-US" b="0" i="1" smtClean="0">
                        <a:latin typeface="Cambria Math"/>
                      </a:rPr>
                      <m:t>−</m:t>
                    </m:r>
                    <m:sSup>
                      <m:sSupPr>
                        <m:ctrlPr>
                          <a:rPr lang="en-US" b="0" i="1" smtClean="0">
                            <a:latin typeface="Cambria Math"/>
                          </a:rPr>
                        </m:ctrlPr>
                      </m:sSupPr>
                      <m:e>
                        <m:r>
                          <a:rPr lang="en-US" b="0" i="1" smtClean="0">
                            <a:latin typeface="Cambria Math"/>
                          </a:rPr>
                          <m:t>𝑥</m:t>
                        </m:r>
                      </m:e>
                      <m:sup>
                        <m:r>
                          <a:rPr lang="en-US" b="0" i="1" smtClean="0">
                            <a:latin typeface="Cambria Math"/>
                          </a:rPr>
                          <m:t>2</m:t>
                        </m:r>
                      </m:sup>
                    </m:sSup>
                  </m:oMath>
                </a14:m>
                <a:r>
                  <a:rPr lang="en-US" b="0" dirty="0" smtClean="0">
                    <a:latin typeface="Quicksand" pitchFamily="18" charset="0"/>
                  </a:rPr>
                  <a:t> at </a:t>
                </a:r>
                <a14:m>
                  <m:oMath xmlns:m="http://schemas.openxmlformats.org/officeDocument/2006/math">
                    <m:r>
                      <a:rPr lang="en-US" i="1">
                        <a:latin typeface="Cambria Math"/>
                      </a:rPr>
                      <m:t>𝑥</m:t>
                    </m:r>
                    <m:r>
                      <a:rPr lang="en-US" i="1">
                        <a:latin typeface="Cambria Math"/>
                      </a:rPr>
                      <m:t>=3</m:t>
                    </m:r>
                  </m:oMath>
                </a14:m>
                <a:endParaRPr lang="en-US" b="0" dirty="0" smtClean="0">
                  <a:latin typeface="Quicksand" pitchFamily="18" charset="0"/>
                </a:endParaRPr>
              </a:p>
              <a:p>
                <a:pPr marL="502920" indent="-457200">
                  <a:buFont typeface="+mj-lt"/>
                  <a:buAutoNum type="arabicPeriod"/>
                </a:pPr>
                <a14:m>
                  <m:oMath xmlns:m="http://schemas.openxmlformats.org/officeDocument/2006/math">
                    <m:r>
                      <a:rPr lang="en-US" b="0" i="1" smtClean="0">
                        <a:latin typeface="Cambria Math"/>
                      </a:rPr>
                      <m:t>𝑦</m:t>
                    </m:r>
                    <m:r>
                      <a:rPr lang="en-US" b="0" i="1" smtClean="0">
                        <a:latin typeface="Cambria Math"/>
                      </a:rPr>
                      <m:t>=</m:t>
                    </m:r>
                    <m:sSup>
                      <m:sSupPr>
                        <m:ctrlPr>
                          <a:rPr lang="en-US" b="0" i="1" smtClean="0">
                            <a:latin typeface="Cambria Math"/>
                          </a:rPr>
                        </m:ctrlPr>
                      </m:sSupPr>
                      <m:e>
                        <m:r>
                          <a:rPr lang="en-US" b="0" i="1" smtClean="0">
                            <a:latin typeface="Cambria Math"/>
                          </a:rPr>
                          <m:t>3</m:t>
                        </m:r>
                        <m:r>
                          <a:rPr lang="en-US" b="0" i="1" smtClean="0">
                            <a:latin typeface="Cambria Math"/>
                          </a:rPr>
                          <m:t>𝑥</m:t>
                        </m:r>
                      </m:e>
                      <m:sup>
                        <m:r>
                          <a:rPr lang="en-US" b="0" i="1" smtClean="0">
                            <a:latin typeface="Cambria Math"/>
                          </a:rPr>
                          <m:t>2</m:t>
                        </m:r>
                      </m:sup>
                    </m:sSup>
                    <m:r>
                      <a:rPr lang="en-US" b="0" i="1" smtClean="0">
                        <a:latin typeface="Cambria Math"/>
                      </a:rPr>
                      <m:t>−5</m:t>
                    </m:r>
                    <m:r>
                      <a:rPr lang="en-US" b="0" i="1" smtClean="0">
                        <a:latin typeface="Cambria Math"/>
                      </a:rPr>
                      <m:t>𝑥</m:t>
                    </m:r>
                    <m:r>
                      <a:rPr lang="en-US" b="0" i="1" smtClean="0">
                        <a:latin typeface="Cambria Math"/>
                      </a:rPr>
                      <m:t>+4</m:t>
                    </m:r>
                  </m:oMath>
                </a14:m>
                <a:r>
                  <a:rPr lang="en-US" dirty="0" smtClean="0">
                    <a:latin typeface="Quicksand" pitchFamily="18" charset="0"/>
                  </a:rPr>
                  <a:t> at </a:t>
                </a:r>
                <a14:m>
                  <m:oMath xmlns:m="http://schemas.openxmlformats.org/officeDocument/2006/math">
                    <m:r>
                      <a:rPr lang="en-US" b="0" i="1" smtClean="0">
                        <a:latin typeface="Cambria Math"/>
                      </a:rPr>
                      <m:t>𝑥</m:t>
                    </m:r>
                    <m:r>
                      <a:rPr lang="en-US" b="0" i="1" smtClean="0">
                        <a:latin typeface="Cambria Math"/>
                      </a:rPr>
                      <m:t>=</m:t>
                    </m:r>
                  </m:oMath>
                </a14:m>
                <a:r>
                  <a:rPr lang="en-US" dirty="0" smtClean="0">
                    <a:latin typeface="Quicksand" pitchFamily="18" charset="0"/>
                  </a:rPr>
                  <a:t>2</a:t>
                </a:r>
                <a:endParaRPr lang="en-US" dirty="0">
                  <a:latin typeface="Quicksand"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2"/>
                <a:stretch>
                  <a:fillRect l="-145" t="-692"/>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latin typeface="Quicksand" pitchFamily="18" charset="0"/>
              </a:rPr>
              <a:t>Table Party </a:t>
            </a:r>
            <a:r>
              <a:rPr lang="fr-FR" dirty="0">
                <a:latin typeface="Quicksand" pitchFamily="18" charset="0"/>
              </a:rPr>
              <a:t>numéro trois</a:t>
            </a:r>
            <a:endParaRPr lang="en-US" dirty="0">
              <a:latin typeface="Quicksand" pitchFamily="18" charset="0"/>
            </a:endParaRPr>
          </a:p>
        </p:txBody>
      </p:sp>
    </p:spTree>
    <p:extLst>
      <p:ext uri="{BB962C8B-B14F-4D97-AF65-F5344CB8AC3E}">
        <p14:creationId xmlns:p14="http://schemas.microsoft.com/office/powerpoint/2010/main" val="1246118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dirty="0" smtClean="0">
                <a:latin typeface="Quicksand" pitchFamily="18" charset="0"/>
              </a:rPr>
              <a:t>Here’s some stuff you need to know about rates of change and limits...</a:t>
            </a:r>
          </a:p>
          <a:p>
            <a:r>
              <a:rPr lang="en-US" dirty="0" smtClean="0">
                <a:latin typeface="Quicksand" pitchFamily="18" charset="0"/>
              </a:rPr>
              <a:t>Average and instantaneous speed</a:t>
            </a:r>
          </a:p>
          <a:p>
            <a:r>
              <a:rPr lang="en-US" dirty="0" smtClean="0">
                <a:latin typeface="Quicksand" pitchFamily="18" charset="0"/>
              </a:rPr>
              <a:t>Properties of Limits</a:t>
            </a:r>
            <a:endParaRPr lang="en-US" dirty="0">
              <a:latin typeface="Quicksand" pitchFamily="18" charset="0"/>
            </a:endParaRPr>
          </a:p>
        </p:txBody>
      </p:sp>
      <p:sp>
        <p:nvSpPr>
          <p:cNvPr id="3" name="Title 2"/>
          <p:cNvSpPr>
            <a:spLocks noGrp="1"/>
          </p:cNvSpPr>
          <p:nvPr>
            <p:ph type="title"/>
          </p:nvPr>
        </p:nvSpPr>
        <p:spPr/>
        <p:txBody>
          <a:bodyPr/>
          <a:lstStyle/>
          <a:p>
            <a:r>
              <a:rPr lang="en-US" dirty="0" smtClean="0">
                <a:latin typeface="Quicksand" pitchFamily="18" charset="0"/>
              </a:rPr>
              <a:t>2.1 rates of Change and Limits</a:t>
            </a:r>
            <a:endParaRPr lang="en-US" dirty="0">
              <a:latin typeface="Quicksand" pitchFamily="18" charset="0"/>
            </a:endParaRPr>
          </a:p>
        </p:txBody>
      </p:sp>
      <p:pic>
        <p:nvPicPr>
          <p:cNvPr id="2050" name="Picture 2" descr="http://s.wsj.net/public/resources/images/OB-YV550_fox1_E_201309091745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191000"/>
            <a:ext cx="3419475"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6497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lstStyle/>
              <a:p>
                <a:pPr marL="45720" indent="0">
                  <a:buNone/>
                </a:pPr>
                <a:r>
                  <a:rPr lang="en-US" dirty="0" smtClean="0">
                    <a:latin typeface="Quicksand" pitchFamily="18" charset="0"/>
                  </a:rPr>
                  <a:t>Average speed is the total distance by time. If the equation for the distance falling of a rock is modeled by the following equation:</a:t>
                </a:r>
              </a:p>
              <a:p>
                <a:pPr marL="45720" indent="0">
                  <a:buNone/>
                </a:pPr>
                <a14:m>
                  <m:oMathPara xmlns:m="http://schemas.openxmlformats.org/officeDocument/2006/math">
                    <m:oMathParaPr>
                      <m:jc m:val="centerGroup"/>
                    </m:oMathParaPr>
                    <m:oMath xmlns:m="http://schemas.openxmlformats.org/officeDocument/2006/math">
                      <m:r>
                        <a:rPr lang="en-US" b="0" i="1" smtClean="0">
                          <a:latin typeface="Cambria Math"/>
                        </a:rPr>
                        <m:t>𝑦</m:t>
                      </m:r>
                      <m:r>
                        <a:rPr lang="en-US" b="0" i="1" smtClean="0">
                          <a:latin typeface="Cambria Math"/>
                        </a:rPr>
                        <m:t>=16</m:t>
                      </m:r>
                      <m:sSup>
                        <m:sSupPr>
                          <m:ctrlPr>
                            <a:rPr lang="en-US" b="0" i="1" smtClean="0">
                              <a:latin typeface="Cambria Math"/>
                            </a:rPr>
                          </m:ctrlPr>
                        </m:sSupPr>
                        <m:e>
                          <m:r>
                            <a:rPr lang="en-US" b="0" i="1" smtClean="0">
                              <a:latin typeface="Cambria Math"/>
                            </a:rPr>
                            <m:t>𝑡</m:t>
                          </m:r>
                        </m:e>
                        <m:sup>
                          <m:r>
                            <a:rPr lang="en-US" b="0" i="1" smtClean="0">
                              <a:latin typeface="Cambria Math"/>
                            </a:rPr>
                            <m:t>2</m:t>
                          </m:r>
                        </m:sup>
                      </m:sSup>
                    </m:oMath>
                  </m:oMathPara>
                </a14:m>
                <a:endParaRPr lang="en-US" b="0" dirty="0" smtClean="0">
                  <a:latin typeface="Quicksand" pitchFamily="18" charset="0"/>
                </a:endParaRPr>
              </a:p>
              <a:p>
                <a:pPr marL="45720" indent="0">
                  <a:buNone/>
                </a:pPr>
                <a:r>
                  <a:rPr lang="en-US" b="0" dirty="0" smtClean="0">
                    <a:latin typeface="Quicksand" pitchFamily="18" charset="0"/>
                  </a:rPr>
                  <a:t>What is the average speed during the first 3 seconds of the fall?</a:t>
                </a:r>
              </a:p>
              <a:p>
                <a:pPr marL="45720" indent="0">
                  <a:buNone/>
                </a:pPr>
                <a:endParaRPr lang="en-US" b="0" dirty="0" smtClean="0">
                  <a:latin typeface="Quicksand"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2"/>
                <a:stretch>
                  <a:fillRect l="-145" t="-692" r="-1449"/>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sz="2800" dirty="0" smtClean="0">
                <a:latin typeface="Quicksand" pitchFamily="18" charset="0"/>
              </a:rPr>
              <a:t>Average and instantaneous speed</a:t>
            </a:r>
            <a:endParaRPr lang="en-US" sz="2800" dirty="0">
              <a:latin typeface="Quicksand" pitchFamily="18" charset="0"/>
            </a:endParaRPr>
          </a:p>
        </p:txBody>
      </p:sp>
    </p:spTree>
    <p:extLst>
      <p:ext uri="{BB962C8B-B14F-4D97-AF65-F5344CB8AC3E}">
        <p14:creationId xmlns:p14="http://schemas.microsoft.com/office/powerpoint/2010/main" val="27040547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lstStyle/>
              <a:p>
                <a:pPr marL="45720" indent="0">
                  <a:buNone/>
                </a:pPr>
                <a:r>
                  <a:rPr lang="en-US" dirty="0" smtClean="0">
                    <a:latin typeface="Quicksand" pitchFamily="18" charset="0"/>
                  </a:rPr>
                  <a:t>Instantaneous speed – it’s like average speed but not really. It’s average speed but at a point, found by evaluating an infinitely close average speed, as a variable (like h) approaches 0.</a:t>
                </a:r>
              </a:p>
              <a:p>
                <a:pPr marL="45720" indent="0">
                  <a:buNone/>
                </a:pPr>
                <a:endParaRPr lang="en-US" dirty="0" smtClean="0">
                  <a:latin typeface="Quicksand" pitchFamily="18" charset="0"/>
                </a:endParaRPr>
              </a:p>
              <a:p>
                <a:pPr marL="45720" indent="0">
                  <a:buNone/>
                </a:pPr>
                <a14:m>
                  <m:oMathPara xmlns:m="http://schemas.openxmlformats.org/officeDocument/2006/math">
                    <m:oMathParaPr>
                      <m:jc m:val="centerGroup"/>
                    </m:oMathParaPr>
                    <m:oMath xmlns:m="http://schemas.openxmlformats.org/officeDocument/2006/math">
                      <m:func>
                        <m:funcPr>
                          <m:ctrlPr>
                            <a:rPr lang="en-US" i="1" smtClean="0">
                              <a:latin typeface="Cambria Math"/>
                            </a:rPr>
                          </m:ctrlPr>
                        </m:funcPr>
                        <m:fName>
                          <m:limLow>
                            <m:limLowPr>
                              <m:ctrlPr>
                                <a:rPr lang="en-US" i="1" smtClean="0">
                                  <a:latin typeface="Cambria Math"/>
                                </a:rPr>
                              </m:ctrlPr>
                            </m:limLowPr>
                            <m:e>
                              <m:r>
                                <m:rPr>
                                  <m:sty m:val="p"/>
                                </m:rPr>
                                <a:rPr lang="en-US" i="0" smtClean="0">
                                  <a:latin typeface="Cambria Math"/>
                                </a:rPr>
                                <m:t>lim</m:t>
                              </m:r>
                            </m:e>
                            <m:lim>
                              <m:r>
                                <a:rPr lang="en-US" b="0" i="1" smtClean="0">
                                  <a:latin typeface="Cambria Math"/>
                                </a:rPr>
                                <m:t>h</m:t>
                              </m:r>
                              <m:r>
                                <a:rPr lang="en-US" b="0" i="1" smtClean="0">
                                  <a:latin typeface="Cambria Math"/>
                                </a:rPr>
                                <m:t>→0</m:t>
                              </m:r>
                            </m:lim>
                          </m:limLow>
                        </m:fName>
                        <m:e>
                          <m:f>
                            <m:fPr>
                              <m:ctrlPr>
                                <a:rPr lang="en-US" i="1" smtClean="0">
                                  <a:latin typeface="Cambria Math"/>
                                </a:rPr>
                              </m:ctrlPr>
                            </m:fPr>
                            <m:num>
                              <m:r>
                                <a:rPr lang="en-US" b="0" i="1" smtClean="0">
                                  <a:latin typeface="Cambria Math"/>
                                </a:rPr>
                                <m:t>𝑓</m:t>
                              </m:r>
                              <m:d>
                                <m:dPr>
                                  <m:ctrlPr>
                                    <a:rPr lang="en-US" b="0" i="1" smtClean="0">
                                      <a:latin typeface="Cambria Math"/>
                                    </a:rPr>
                                  </m:ctrlPr>
                                </m:dPr>
                                <m:e>
                                  <m:r>
                                    <a:rPr lang="en-US" b="0" i="1" smtClean="0">
                                      <a:latin typeface="Cambria Math"/>
                                    </a:rPr>
                                    <m:t>𝑥</m:t>
                                  </m:r>
                                  <m:r>
                                    <a:rPr lang="en-US" b="0" i="1" smtClean="0">
                                      <a:latin typeface="Cambria Math"/>
                                    </a:rPr>
                                    <m:t>+</m:t>
                                  </m:r>
                                  <m:r>
                                    <a:rPr lang="en-US" b="0" i="1" smtClean="0">
                                      <a:latin typeface="Cambria Math"/>
                                    </a:rPr>
                                    <m:t>h</m:t>
                                  </m:r>
                                </m:e>
                              </m:d>
                              <m:r>
                                <a:rPr lang="en-US" b="0" i="1" smtClean="0">
                                  <a:latin typeface="Cambria Math"/>
                                </a:rPr>
                                <m:t>−</m:t>
                              </m:r>
                              <m:r>
                                <a:rPr lang="en-US" b="0" i="1" smtClean="0">
                                  <a:latin typeface="Cambria Math"/>
                                </a:rPr>
                                <m:t>𝑓</m:t>
                              </m:r>
                              <m:r>
                                <a:rPr lang="en-US" b="0" i="1" smtClean="0">
                                  <a:latin typeface="Cambria Math"/>
                                </a:rPr>
                                <m:t>(</m:t>
                              </m:r>
                              <m:r>
                                <a:rPr lang="en-US" b="0" i="1" smtClean="0">
                                  <a:latin typeface="Cambria Math"/>
                                </a:rPr>
                                <m:t>𝑥</m:t>
                              </m:r>
                              <m:r>
                                <a:rPr lang="en-US" b="0" i="1" smtClean="0">
                                  <a:latin typeface="Cambria Math"/>
                                </a:rPr>
                                <m:t>)</m:t>
                              </m:r>
                            </m:num>
                            <m:den>
                              <m:d>
                                <m:dPr>
                                  <m:ctrlPr>
                                    <a:rPr lang="en-US" b="0" i="1" smtClean="0">
                                      <a:latin typeface="Cambria Math"/>
                                    </a:rPr>
                                  </m:ctrlPr>
                                </m:dPr>
                                <m:e>
                                  <m:r>
                                    <a:rPr lang="en-US" b="0" i="1" smtClean="0">
                                      <a:latin typeface="Cambria Math"/>
                                    </a:rPr>
                                    <m:t>𝑥</m:t>
                                  </m:r>
                                  <m:r>
                                    <a:rPr lang="en-US" b="0" i="1" smtClean="0">
                                      <a:latin typeface="Cambria Math"/>
                                    </a:rPr>
                                    <m:t>+</m:t>
                                  </m:r>
                                  <m:r>
                                    <a:rPr lang="en-US" b="0" i="1" smtClean="0">
                                      <a:latin typeface="Cambria Math"/>
                                    </a:rPr>
                                    <m:t>h</m:t>
                                  </m:r>
                                </m:e>
                              </m:d>
                              <m:r>
                                <a:rPr lang="en-US" b="0" i="1" smtClean="0">
                                  <a:latin typeface="Cambria Math"/>
                                </a:rPr>
                                <m:t>−</m:t>
                              </m:r>
                              <m:r>
                                <a:rPr lang="en-US" b="0" i="1" smtClean="0">
                                  <a:latin typeface="Cambria Math"/>
                                </a:rPr>
                                <m:t>𝑥</m:t>
                              </m:r>
                            </m:den>
                          </m:f>
                          <m:r>
                            <a:rPr lang="en-US" b="0" i="1" smtClean="0">
                              <a:latin typeface="Cambria Math"/>
                            </a:rPr>
                            <m:t>=</m:t>
                          </m:r>
                          <m:func>
                            <m:funcPr>
                              <m:ctrlPr>
                                <a:rPr lang="en-US" b="0" i="1" smtClean="0">
                                  <a:latin typeface="Cambria Math"/>
                                </a:rPr>
                              </m:ctrlPr>
                            </m:funcPr>
                            <m:fName>
                              <m:limLow>
                                <m:limLowPr>
                                  <m:ctrlPr>
                                    <a:rPr lang="en-US" b="0" i="1" smtClean="0">
                                      <a:latin typeface="Cambria Math"/>
                                    </a:rPr>
                                  </m:ctrlPr>
                                </m:limLowPr>
                                <m:e>
                                  <m:r>
                                    <m:rPr>
                                      <m:sty m:val="p"/>
                                    </m:rPr>
                                    <a:rPr lang="en-US" b="0" i="0" smtClean="0">
                                      <a:latin typeface="Cambria Math"/>
                                    </a:rPr>
                                    <m:t>lim</m:t>
                                  </m:r>
                                </m:e>
                                <m:lim>
                                  <m:r>
                                    <a:rPr lang="en-US" b="0" i="1" smtClean="0">
                                      <a:latin typeface="Cambria Math"/>
                                    </a:rPr>
                                    <m:t>h</m:t>
                                  </m:r>
                                  <m:r>
                                    <a:rPr lang="en-US" b="0" i="1" smtClean="0">
                                      <a:latin typeface="Cambria Math"/>
                                    </a:rPr>
                                    <m:t>→0</m:t>
                                  </m:r>
                                </m:lim>
                              </m:limLow>
                            </m:fName>
                            <m:e>
                              <m:f>
                                <m:fPr>
                                  <m:ctrlPr>
                                    <a:rPr lang="en-US" b="0" i="1" smtClean="0">
                                      <a:latin typeface="Cambria Math"/>
                                    </a:rPr>
                                  </m:ctrlPr>
                                </m:fPr>
                                <m:num>
                                  <m:r>
                                    <a:rPr lang="en-US" b="0" i="1" smtClean="0">
                                      <a:latin typeface="Cambria Math"/>
                                    </a:rPr>
                                    <m:t>𝑓</m:t>
                                  </m:r>
                                  <m:d>
                                    <m:dPr>
                                      <m:ctrlPr>
                                        <a:rPr lang="en-US" b="0" i="1" smtClean="0">
                                          <a:latin typeface="Cambria Math"/>
                                        </a:rPr>
                                      </m:ctrlPr>
                                    </m:dPr>
                                    <m:e>
                                      <m:r>
                                        <a:rPr lang="en-US" b="0" i="1" smtClean="0">
                                          <a:latin typeface="Cambria Math"/>
                                        </a:rPr>
                                        <m:t>𝑥</m:t>
                                      </m:r>
                                      <m:r>
                                        <a:rPr lang="en-US" b="0" i="1" smtClean="0">
                                          <a:latin typeface="Cambria Math"/>
                                        </a:rPr>
                                        <m:t>+</m:t>
                                      </m:r>
                                      <m:r>
                                        <a:rPr lang="en-US" b="0" i="1" smtClean="0">
                                          <a:latin typeface="Cambria Math"/>
                                        </a:rPr>
                                        <m:t>h</m:t>
                                      </m:r>
                                    </m:e>
                                  </m:d>
                                  <m:r>
                                    <a:rPr lang="en-US" b="0" i="1" smtClean="0">
                                      <a:latin typeface="Cambria Math"/>
                                    </a:rPr>
                                    <m:t>−</m:t>
                                  </m:r>
                                  <m:r>
                                    <a:rPr lang="en-US" b="0" i="1" smtClean="0">
                                      <a:latin typeface="Cambria Math"/>
                                    </a:rPr>
                                    <m:t>𝑓</m:t>
                                  </m:r>
                                  <m:r>
                                    <a:rPr lang="en-US" b="0" i="1" smtClean="0">
                                      <a:latin typeface="Cambria Math"/>
                                    </a:rPr>
                                    <m:t>(</m:t>
                                  </m:r>
                                  <m:r>
                                    <a:rPr lang="en-US" b="0" i="1" smtClean="0">
                                      <a:latin typeface="Cambria Math"/>
                                    </a:rPr>
                                    <m:t>𝑥</m:t>
                                  </m:r>
                                  <m:r>
                                    <a:rPr lang="en-US" b="0" i="1" smtClean="0">
                                      <a:latin typeface="Cambria Math"/>
                                    </a:rPr>
                                    <m:t>)</m:t>
                                  </m:r>
                                </m:num>
                                <m:den>
                                  <m:r>
                                    <a:rPr lang="en-US" b="0" i="1" smtClean="0">
                                      <a:latin typeface="Cambria Math"/>
                                    </a:rPr>
                                    <m:t>h</m:t>
                                  </m:r>
                                </m:den>
                              </m:f>
                            </m:e>
                          </m:func>
                        </m:e>
                      </m:func>
                    </m:oMath>
                  </m:oMathPara>
                </a14:m>
                <a:endParaRPr lang="en-US" dirty="0">
                  <a:latin typeface="Quicksand"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2"/>
                <a:stretch>
                  <a:fillRect l="-145" t="-692"/>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latin typeface="Quicksand" pitchFamily="18" charset="0"/>
              </a:rPr>
              <a:t>Instantaneous Speed</a:t>
            </a:r>
            <a:endParaRPr lang="en-US" dirty="0">
              <a:latin typeface="Quicksand" pitchFamily="18" charset="0"/>
            </a:endParaRPr>
          </a:p>
        </p:txBody>
      </p:sp>
    </p:spTree>
    <p:extLst>
      <p:ext uri="{BB962C8B-B14F-4D97-AF65-F5344CB8AC3E}">
        <p14:creationId xmlns:p14="http://schemas.microsoft.com/office/powerpoint/2010/main" val="15319823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lstStyle/>
              <a:p>
                <a:pPr marL="45720" indent="0">
                  <a:buNone/>
                </a:pPr>
                <a:r>
                  <a:rPr lang="en-US" dirty="0" smtClean="0">
                    <a:latin typeface="Quicksand" pitchFamily="18" charset="0"/>
                  </a:rPr>
                  <a:t>Finding instantaneous speed of a distance function is basically what taking derivatives is all about, and derivatives is pretty much half of calculus. Try finding the instantaneous speed of these functions using the limit definition: (No calculators!)</a:t>
                </a:r>
              </a:p>
              <a:p>
                <a:pPr marL="502920" indent="-457200">
                  <a:buAutoNum type="arabicPeriod"/>
                </a:pPr>
                <a14:m>
                  <m:oMath xmlns:m="http://schemas.openxmlformats.org/officeDocument/2006/math">
                    <m:r>
                      <a:rPr lang="en-US" b="0" i="1" smtClean="0">
                        <a:latin typeface="Cambria Math"/>
                      </a:rPr>
                      <m:t>𝑦</m:t>
                    </m:r>
                    <m:r>
                      <a:rPr lang="en-US" b="0" i="1" smtClean="0">
                        <a:latin typeface="Cambria Math"/>
                      </a:rPr>
                      <m:t>=12</m:t>
                    </m:r>
                    <m:r>
                      <a:rPr lang="en-US" b="0" i="1" smtClean="0">
                        <a:latin typeface="Cambria Math"/>
                      </a:rPr>
                      <m:t>𝑥</m:t>
                    </m:r>
                    <m:r>
                      <a:rPr lang="en-US" b="0" i="1" smtClean="0">
                        <a:latin typeface="Cambria Math"/>
                      </a:rPr>
                      <m:t> @ </m:t>
                    </m:r>
                    <m:r>
                      <a:rPr lang="en-US" b="0" i="1" smtClean="0">
                        <a:latin typeface="Cambria Math"/>
                      </a:rPr>
                      <m:t>𝑥</m:t>
                    </m:r>
                    <m:r>
                      <a:rPr lang="en-US" b="0" i="1" smtClean="0">
                        <a:latin typeface="Cambria Math"/>
                      </a:rPr>
                      <m:t>=2</m:t>
                    </m:r>
                  </m:oMath>
                </a14:m>
                <a:endParaRPr lang="en-US" b="0" dirty="0" smtClean="0">
                  <a:latin typeface="Quicksand" pitchFamily="18" charset="0"/>
                </a:endParaRPr>
              </a:p>
              <a:p>
                <a:pPr marL="502920" indent="-457200">
                  <a:buAutoNum type="arabicPeriod"/>
                </a:pPr>
                <a14:m>
                  <m:oMath xmlns:m="http://schemas.openxmlformats.org/officeDocument/2006/math">
                    <m:r>
                      <a:rPr lang="en-US" i="1">
                        <a:latin typeface="Cambria Math"/>
                      </a:rPr>
                      <m:t>𝑦</m:t>
                    </m:r>
                    <m:r>
                      <a:rPr lang="en-US" i="1">
                        <a:latin typeface="Cambria Math"/>
                      </a:rPr>
                      <m:t>=12</m:t>
                    </m:r>
                    <m:sSup>
                      <m:sSupPr>
                        <m:ctrlPr>
                          <a:rPr lang="en-US" i="1">
                            <a:latin typeface="Cambria Math"/>
                          </a:rPr>
                        </m:ctrlPr>
                      </m:sSupPr>
                      <m:e>
                        <m:r>
                          <a:rPr lang="en-US" i="1">
                            <a:latin typeface="Cambria Math"/>
                          </a:rPr>
                          <m:t>𝑥</m:t>
                        </m:r>
                      </m:e>
                      <m:sup>
                        <m:r>
                          <a:rPr lang="en-US" i="1">
                            <a:latin typeface="Cambria Math"/>
                          </a:rPr>
                          <m:t>2</m:t>
                        </m:r>
                      </m:sup>
                    </m:sSup>
                    <m:r>
                      <a:rPr lang="en-US" i="1">
                        <a:latin typeface="Cambria Math"/>
                      </a:rPr>
                      <m:t> @ </m:t>
                    </m:r>
                    <m:r>
                      <a:rPr lang="en-US" i="1">
                        <a:latin typeface="Cambria Math"/>
                      </a:rPr>
                      <m:t>𝑥</m:t>
                    </m:r>
                    <m:r>
                      <a:rPr lang="en-US" i="1">
                        <a:latin typeface="Cambria Math"/>
                      </a:rPr>
                      <m:t>=2</m:t>
                    </m:r>
                  </m:oMath>
                </a14:m>
                <a:endParaRPr lang="en-US" dirty="0" smtClean="0">
                  <a:latin typeface="Quicksand" pitchFamily="18" charset="0"/>
                </a:endParaRPr>
              </a:p>
              <a:p>
                <a:pPr marL="502920" indent="-457200">
                  <a:buAutoNum type="arabicPeriod"/>
                </a:pPr>
                <a14:m>
                  <m:oMath xmlns:m="http://schemas.openxmlformats.org/officeDocument/2006/math">
                    <m:r>
                      <a:rPr lang="en-US" b="0" i="1" smtClean="0">
                        <a:latin typeface="Cambria Math"/>
                      </a:rPr>
                      <m:t>𝑦</m:t>
                    </m:r>
                    <m:r>
                      <a:rPr lang="en-US" b="0" i="1" smtClean="0">
                        <a:latin typeface="Cambria Math"/>
                      </a:rPr>
                      <m:t>=5</m:t>
                    </m:r>
                    <m:sSup>
                      <m:sSupPr>
                        <m:ctrlPr>
                          <a:rPr lang="en-US" b="0" i="1" smtClean="0">
                            <a:latin typeface="Cambria Math"/>
                          </a:rPr>
                        </m:ctrlPr>
                      </m:sSupPr>
                      <m:e>
                        <m:r>
                          <a:rPr lang="en-US" b="0" i="1" smtClean="0">
                            <a:latin typeface="Cambria Math"/>
                          </a:rPr>
                          <m:t>𝑥</m:t>
                        </m:r>
                      </m:e>
                      <m:sup>
                        <m:r>
                          <a:rPr lang="en-US" b="0" i="1" smtClean="0">
                            <a:latin typeface="Cambria Math"/>
                          </a:rPr>
                          <m:t>3</m:t>
                        </m:r>
                      </m:sup>
                    </m:sSup>
                    <m:r>
                      <a:rPr lang="en-US" b="0" i="1" smtClean="0">
                        <a:latin typeface="Cambria Math"/>
                      </a:rPr>
                      <m:t>+6</m:t>
                    </m:r>
                    <m:r>
                      <a:rPr lang="en-US" b="0" i="1" smtClean="0">
                        <a:latin typeface="Cambria Math"/>
                      </a:rPr>
                      <m:t>𝑥</m:t>
                    </m:r>
                    <m:r>
                      <a:rPr lang="en-US" b="0" i="1" smtClean="0">
                        <a:latin typeface="Cambria Math"/>
                      </a:rPr>
                      <m:t> @ </m:t>
                    </m:r>
                    <m:r>
                      <a:rPr lang="en-US" b="0" i="1" smtClean="0">
                        <a:latin typeface="Cambria Math"/>
                      </a:rPr>
                      <m:t>𝑥</m:t>
                    </m:r>
                    <m:r>
                      <a:rPr lang="en-US" b="0" i="1" smtClean="0">
                        <a:latin typeface="Cambria Math"/>
                      </a:rPr>
                      <m:t>=1</m:t>
                    </m:r>
                  </m:oMath>
                </a14:m>
                <a:endParaRPr lang="en-US" dirty="0">
                  <a:latin typeface="Quicksand" pitchFamily="18" charset="0"/>
                </a:endParaRPr>
              </a:p>
              <a:p>
                <a:pPr marL="45720" indent="0">
                  <a:buNone/>
                </a:pPr>
                <a:endParaRPr lang="en-US" dirty="0">
                  <a:latin typeface="Quicksand"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2"/>
                <a:stretch>
                  <a:fillRect l="-145" t="-692"/>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latin typeface="Quicksand" pitchFamily="18" charset="0"/>
              </a:rPr>
              <a:t>Try it out, Dog</a:t>
            </a:r>
            <a:endParaRPr lang="en-US" dirty="0">
              <a:latin typeface="Quicksand" pitchFamily="18" charset="0"/>
            </a:endParaRPr>
          </a:p>
        </p:txBody>
      </p:sp>
    </p:spTree>
    <p:extLst>
      <p:ext uri="{BB962C8B-B14F-4D97-AF65-F5344CB8AC3E}">
        <p14:creationId xmlns:p14="http://schemas.microsoft.com/office/powerpoint/2010/main" val="25723835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idx="1"/>
              </p:nvPr>
            </p:nvSpPr>
            <p:spPr/>
            <p:txBody>
              <a:bodyPr/>
              <a:lstStyle/>
              <a:p>
                <a:pPr marL="45720" indent="0">
                  <a:buNone/>
                </a:pPr>
                <a:r>
                  <a:rPr lang="en-US" dirty="0" smtClean="0">
                    <a:latin typeface="Quicksand" pitchFamily="18" charset="0"/>
                  </a:rPr>
                  <a:t>Ever had a time in your life where you’re like, “</a:t>
                </a:r>
                <a:r>
                  <a:rPr lang="en-US" dirty="0" err="1" smtClean="0">
                    <a:latin typeface="Quicksand" pitchFamily="18" charset="0"/>
                  </a:rPr>
                  <a:t>ayo</a:t>
                </a:r>
                <a:r>
                  <a:rPr lang="en-US" dirty="0" smtClean="0">
                    <a:latin typeface="Quicksand" pitchFamily="18" charset="0"/>
                  </a:rPr>
                  <a:t>, this limit is way too difficult to find mathematically?”. Well then this section is for you!</a:t>
                </a:r>
              </a:p>
              <a:p>
                <a:pPr marL="45720" indent="0">
                  <a:buNone/>
                </a:pPr>
                <a:endParaRPr lang="en-US" dirty="0">
                  <a:latin typeface="Quicksand" pitchFamily="18" charset="0"/>
                </a:endParaRPr>
              </a:p>
              <a:p>
                <a:pPr marL="45720" indent="0">
                  <a:buNone/>
                </a:pPr>
                <a:r>
                  <a:rPr lang="en-US" dirty="0" smtClean="0">
                    <a:latin typeface="Quicksand" pitchFamily="18" charset="0"/>
                  </a:rPr>
                  <a:t>Most limit properties are fairly intuitive:</a:t>
                </a:r>
              </a:p>
              <a:p>
                <a:pPr marL="45720" indent="0" algn="ctr">
                  <a:buNone/>
                </a:pPr>
                <a:r>
                  <a:rPr lang="en-US" dirty="0" smtClean="0">
                    <a:latin typeface="Quicksand" pitchFamily="18" charset="0"/>
                  </a:rPr>
                  <a:t>If </a:t>
                </a:r>
                <a14:m>
                  <m:oMath xmlns:m="http://schemas.openxmlformats.org/officeDocument/2006/math">
                    <m:func>
                      <m:funcPr>
                        <m:ctrlPr>
                          <a:rPr lang="en-US" i="1" smtClean="0">
                            <a:latin typeface="Cambria Math"/>
                          </a:rPr>
                        </m:ctrlPr>
                      </m:funcPr>
                      <m:fName>
                        <m:limLow>
                          <m:limLowPr>
                            <m:ctrlPr>
                              <a:rPr lang="en-US" i="1" smtClean="0">
                                <a:latin typeface="Cambria Math"/>
                              </a:rPr>
                            </m:ctrlPr>
                          </m:limLowPr>
                          <m:e>
                            <m:r>
                              <m:rPr>
                                <m:sty m:val="p"/>
                              </m:rPr>
                              <a:rPr lang="en-US" i="0" smtClean="0">
                                <a:latin typeface="Cambria Math"/>
                              </a:rPr>
                              <m:t>lim</m:t>
                            </m:r>
                          </m:e>
                          <m:lim>
                            <m:r>
                              <a:rPr lang="en-US" b="0" i="1" smtClean="0">
                                <a:latin typeface="Cambria Math"/>
                              </a:rPr>
                              <m:t>𝑥</m:t>
                            </m:r>
                            <m:r>
                              <a:rPr lang="en-US" b="0" i="1" smtClean="0">
                                <a:latin typeface="Cambria Math"/>
                              </a:rPr>
                              <m:t>→</m:t>
                            </m:r>
                            <m:r>
                              <a:rPr lang="en-US" b="0" i="1" smtClean="0">
                                <a:latin typeface="Cambria Math"/>
                              </a:rPr>
                              <m:t>𝑐</m:t>
                            </m:r>
                          </m:lim>
                        </m:limLow>
                      </m:fName>
                      <m:e>
                        <m:r>
                          <a:rPr lang="en-US" b="0" i="1" smtClean="0">
                            <a:latin typeface="Cambria Math"/>
                          </a:rPr>
                          <m:t>𝑓</m:t>
                        </m:r>
                        <m:d>
                          <m:dPr>
                            <m:ctrlPr>
                              <a:rPr lang="en-US" b="0" i="1" smtClean="0">
                                <a:latin typeface="Cambria Math"/>
                              </a:rPr>
                            </m:ctrlPr>
                          </m:dPr>
                          <m:e>
                            <m:r>
                              <a:rPr lang="en-US" b="0" i="1" smtClean="0">
                                <a:latin typeface="Cambria Math"/>
                              </a:rPr>
                              <m:t>𝑥</m:t>
                            </m:r>
                          </m:e>
                        </m:d>
                        <m:r>
                          <a:rPr lang="en-US" b="0" i="1" smtClean="0">
                            <a:latin typeface="Cambria Math"/>
                          </a:rPr>
                          <m:t>=</m:t>
                        </m:r>
                        <m:r>
                          <a:rPr lang="en-US" b="0" i="1" smtClean="0">
                            <a:latin typeface="Cambria Math"/>
                          </a:rPr>
                          <m:t>𝐿</m:t>
                        </m:r>
                      </m:e>
                    </m:func>
                  </m:oMath>
                </a14:m>
                <a:r>
                  <a:rPr lang="en-US" dirty="0" smtClean="0">
                    <a:latin typeface="Quicksand" pitchFamily="18" charset="0"/>
                  </a:rPr>
                  <a:t> and </a:t>
                </a:r>
                <a14:m>
                  <m:oMath xmlns:m="http://schemas.openxmlformats.org/officeDocument/2006/math">
                    <m:func>
                      <m:funcPr>
                        <m:ctrlPr>
                          <a:rPr lang="en-US" i="1" smtClean="0">
                            <a:latin typeface="Cambria Math"/>
                          </a:rPr>
                        </m:ctrlPr>
                      </m:funcPr>
                      <m:fName>
                        <m:limLow>
                          <m:limLowPr>
                            <m:ctrlPr>
                              <a:rPr lang="en-US" i="1" smtClean="0">
                                <a:latin typeface="Cambria Math"/>
                              </a:rPr>
                            </m:ctrlPr>
                          </m:limLowPr>
                          <m:e>
                            <m:r>
                              <m:rPr>
                                <m:sty m:val="p"/>
                              </m:rPr>
                              <a:rPr lang="en-US" i="0" smtClean="0">
                                <a:latin typeface="Cambria Math"/>
                              </a:rPr>
                              <m:t>lim</m:t>
                            </m:r>
                          </m:e>
                          <m:lim>
                            <m:r>
                              <a:rPr lang="en-US" b="0" i="1" smtClean="0">
                                <a:latin typeface="Cambria Math"/>
                              </a:rPr>
                              <m:t>𝑥</m:t>
                            </m:r>
                            <m:r>
                              <a:rPr lang="en-US" b="0" i="1" smtClean="0">
                                <a:latin typeface="Cambria Math"/>
                              </a:rPr>
                              <m:t>→</m:t>
                            </m:r>
                            <m:r>
                              <a:rPr lang="en-US" b="0" i="1" smtClean="0">
                                <a:latin typeface="Cambria Math"/>
                              </a:rPr>
                              <m:t>𝑐</m:t>
                            </m:r>
                          </m:lim>
                        </m:limLow>
                      </m:fName>
                      <m:e>
                        <m:r>
                          <a:rPr lang="en-US" b="0" i="1" smtClean="0">
                            <a:latin typeface="Cambria Math"/>
                          </a:rPr>
                          <m:t>𝑔</m:t>
                        </m:r>
                        <m:d>
                          <m:dPr>
                            <m:ctrlPr>
                              <a:rPr lang="en-US" b="0" i="1" smtClean="0">
                                <a:latin typeface="Cambria Math"/>
                              </a:rPr>
                            </m:ctrlPr>
                          </m:dPr>
                          <m:e>
                            <m:r>
                              <a:rPr lang="en-US" b="0" i="1" smtClean="0">
                                <a:latin typeface="Cambria Math"/>
                              </a:rPr>
                              <m:t>𝑥</m:t>
                            </m:r>
                          </m:e>
                        </m:d>
                        <m:r>
                          <a:rPr lang="en-US" b="0" i="1" smtClean="0">
                            <a:latin typeface="Cambria Math"/>
                          </a:rPr>
                          <m:t>=</m:t>
                        </m:r>
                        <m:r>
                          <a:rPr lang="en-US" b="0" i="1" smtClean="0">
                            <a:latin typeface="Cambria Math"/>
                          </a:rPr>
                          <m:t>𝑀</m:t>
                        </m:r>
                      </m:e>
                    </m:func>
                  </m:oMath>
                </a14:m>
                <a:endParaRPr lang="en-US" dirty="0" smtClean="0">
                  <a:latin typeface="Quicksand" pitchFamily="18" charset="0"/>
                </a:endParaRPr>
              </a:p>
              <a:p>
                <a:pPr marL="45720" indent="0" algn="ctr">
                  <a:buNone/>
                </a:pPr>
                <a:endParaRPr lang="en-US" dirty="0">
                  <a:latin typeface="Quicksand" pitchFamily="18" charset="0"/>
                </a:endParaRPr>
              </a:p>
            </p:txBody>
          </p:sp>
        </mc:Choice>
        <mc:Fallback>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2"/>
                <a:stretch>
                  <a:fillRect l="-145" t="-692"/>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latin typeface="Quicksand" pitchFamily="18" charset="0"/>
              </a:rPr>
              <a:t>Some properties of limits</a:t>
            </a:r>
            <a:endParaRPr lang="en-US" dirty="0">
              <a:latin typeface="Quicksand" pitchFamily="18" charset="0"/>
            </a:endParaRPr>
          </a:p>
        </p:txBody>
      </p:sp>
      <mc:AlternateContent xmlns:mc="http://schemas.openxmlformats.org/markup-compatibility/2006">
        <mc:Choice xmlns:a14="http://schemas.microsoft.com/office/drawing/2010/main" Requires="a14">
          <p:graphicFrame>
            <p:nvGraphicFramePr>
              <p:cNvPr id="5" name="Table 4"/>
              <p:cNvGraphicFramePr>
                <a:graphicFrameLocks noGrp="1"/>
              </p:cNvGraphicFramePr>
              <p:nvPr>
                <p:extLst>
                  <p:ext uri="{D42A27DB-BD31-4B8C-83A1-F6EECF244321}">
                    <p14:modId xmlns:p14="http://schemas.microsoft.com/office/powerpoint/2010/main" val="2250604253"/>
                  </p:ext>
                </p:extLst>
              </p:nvPr>
            </p:nvGraphicFramePr>
            <p:xfrm>
              <a:off x="533400" y="4038600"/>
              <a:ext cx="8153400" cy="1999742"/>
            </p:xfrm>
            <a:graphic>
              <a:graphicData uri="http://schemas.openxmlformats.org/drawingml/2006/table">
                <a:tbl>
                  <a:tblPr bandRow="1">
                    <a:tableStyleId>{5C22544A-7EE6-4342-B048-85BDC9FD1C3A}</a:tableStyleId>
                  </a:tblPr>
                  <a:tblGrid>
                    <a:gridCol w="4076700"/>
                    <a:gridCol w="4076700"/>
                  </a:tblGrid>
                  <a:tr h="628650">
                    <a:tc>
                      <a:txBody>
                        <a:bodyPr/>
                        <a:lstStyle/>
                        <a:p>
                          <a:pPr algn="ctr"/>
                          <a14:m>
                            <m:oMathPara xmlns:m="http://schemas.openxmlformats.org/officeDocument/2006/math">
                              <m:oMathParaPr>
                                <m:jc m:val="centerGroup"/>
                              </m:oMathParaPr>
                              <m:oMath xmlns:m="http://schemas.openxmlformats.org/officeDocument/2006/math">
                                <m:func>
                                  <m:funcPr>
                                    <m:ctrlPr>
                                      <a:rPr lang="en-US" i="1" smtClean="0">
                                        <a:latin typeface="Cambria Math"/>
                                      </a:rPr>
                                    </m:ctrlPr>
                                  </m:funcPr>
                                  <m:fName>
                                    <m:limLow>
                                      <m:limLowPr>
                                        <m:ctrlPr>
                                          <a:rPr lang="en-US" i="1" smtClean="0">
                                            <a:latin typeface="Cambria Math"/>
                                          </a:rPr>
                                        </m:ctrlPr>
                                      </m:limLowPr>
                                      <m:e>
                                        <m:r>
                                          <m:rPr>
                                            <m:sty m:val="p"/>
                                          </m:rPr>
                                          <a:rPr lang="en-US" i="0" smtClean="0">
                                            <a:latin typeface="Cambria Math"/>
                                          </a:rPr>
                                          <m:t>lim</m:t>
                                        </m:r>
                                      </m:e>
                                      <m:lim>
                                        <m:r>
                                          <a:rPr lang="en-US" b="0" i="1" smtClean="0">
                                            <a:latin typeface="Cambria Math"/>
                                          </a:rPr>
                                          <m:t>𝑥</m:t>
                                        </m:r>
                                        <m:r>
                                          <a:rPr lang="en-US" b="0" i="1" smtClean="0">
                                            <a:latin typeface="Cambria Math"/>
                                          </a:rPr>
                                          <m:t>→</m:t>
                                        </m:r>
                                        <m:r>
                                          <a:rPr lang="en-US" b="0" i="1" smtClean="0">
                                            <a:latin typeface="Cambria Math"/>
                                          </a:rPr>
                                          <m:t>𝑐</m:t>
                                        </m:r>
                                      </m:lim>
                                    </m:limLow>
                                  </m:fName>
                                  <m:e>
                                    <m:d>
                                      <m:dPr>
                                        <m:ctrlPr>
                                          <a:rPr lang="en-US" b="0" i="1" smtClean="0">
                                            <a:latin typeface="Cambria Math"/>
                                          </a:rPr>
                                        </m:ctrlPr>
                                      </m:dPr>
                                      <m:e>
                                        <m:r>
                                          <a:rPr lang="en-US" b="0" i="1" smtClean="0">
                                            <a:latin typeface="Cambria Math"/>
                                          </a:rPr>
                                          <m:t>𝑓</m:t>
                                        </m:r>
                                        <m:d>
                                          <m:dPr>
                                            <m:ctrlPr>
                                              <a:rPr lang="en-US" b="0" i="1" smtClean="0">
                                                <a:latin typeface="Cambria Math"/>
                                              </a:rPr>
                                            </m:ctrlPr>
                                          </m:dPr>
                                          <m:e>
                                            <m:r>
                                              <a:rPr lang="en-US" b="0" i="1" smtClean="0">
                                                <a:latin typeface="Cambria Math"/>
                                              </a:rPr>
                                              <m:t>𝑥</m:t>
                                            </m:r>
                                          </m:e>
                                        </m:d>
                                        <m:r>
                                          <a:rPr lang="en-US" b="0" i="1" smtClean="0">
                                            <a:latin typeface="Cambria Math"/>
                                          </a:rPr>
                                          <m:t>+</m:t>
                                        </m:r>
                                        <m:r>
                                          <a:rPr lang="en-US" b="0" i="1" smtClean="0">
                                            <a:latin typeface="Cambria Math"/>
                                          </a:rPr>
                                          <m:t>𝑔</m:t>
                                        </m:r>
                                        <m:d>
                                          <m:dPr>
                                            <m:ctrlPr>
                                              <a:rPr lang="en-US" b="0" i="1" smtClean="0">
                                                <a:latin typeface="Cambria Math"/>
                                              </a:rPr>
                                            </m:ctrlPr>
                                          </m:dPr>
                                          <m:e>
                                            <m:r>
                                              <a:rPr lang="en-US" b="0" i="1" smtClean="0">
                                                <a:latin typeface="Cambria Math"/>
                                              </a:rPr>
                                              <m:t>𝑥</m:t>
                                            </m:r>
                                          </m:e>
                                        </m:d>
                                      </m:e>
                                    </m:d>
                                    <m:r>
                                      <a:rPr lang="en-US" b="0" i="1" smtClean="0">
                                        <a:latin typeface="Cambria Math"/>
                                      </a:rPr>
                                      <m:t>=</m:t>
                                    </m:r>
                                    <m:r>
                                      <a:rPr lang="en-US" b="0" i="1" smtClean="0">
                                        <a:latin typeface="Cambria Math"/>
                                      </a:rPr>
                                      <m:t>𝐿</m:t>
                                    </m:r>
                                    <m:r>
                                      <a:rPr lang="en-US" b="0" i="1" smtClean="0">
                                        <a:latin typeface="Cambria Math"/>
                                      </a:rPr>
                                      <m:t>+</m:t>
                                    </m:r>
                                    <m:r>
                                      <a:rPr lang="en-US" b="0" i="1" smtClean="0">
                                        <a:latin typeface="Cambria Math"/>
                                      </a:rPr>
                                      <m:t>𝑀</m:t>
                                    </m:r>
                                  </m:e>
                                </m:func>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func>
                                  <m:funcPr>
                                    <m:ctrlPr>
                                      <a:rPr lang="en-US" i="1" smtClean="0">
                                        <a:latin typeface="Cambria Math"/>
                                      </a:rPr>
                                    </m:ctrlPr>
                                  </m:funcPr>
                                  <m:fName>
                                    <m:limLow>
                                      <m:limLowPr>
                                        <m:ctrlPr>
                                          <a:rPr lang="en-US" i="1" smtClean="0">
                                            <a:latin typeface="Cambria Math"/>
                                          </a:rPr>
                                        </m:ctrlPr>
                                      </m:limLowPr>
                                      <m:e>
                                        <m:r>
                                          <m:rPr>
                                            <m:sty m:val="p"/>
                                          </m:rPr>
                                          <a:rPr lang="en-US" i="0" smtClean="0">
                                            <a:latin typeface="Cambria Math"/>
                                          </a:rPr>
                                          <m:t>lim</m:t>
                                        </m:r>
                                      </m:e>
                                      <m:lim>
                                        <m:r>
                                          <a:rPr lang="en-US" b="0" i="1" smtClean="0">
                                            <a:latin typeface="Cambria Math"/>
                                          </a:rPr>
                                          <m:t>𝑥</m:t>
                                        </m:r>
                                        <m:r>
                                          <a:rPr lang="en-US" b="0" i="1" smtClean="0">
                                            <a:latin typeface="Cambria Math"/>
                                          </a:rPr>
                                          <m:t>→</m:t>
                                        </m:r>
                                        <m:r>
                                          <a:rPr lang="en-US" b="0" i="1" smtClean="0">
                                            <a:latin typeface="Cambria Math"/>
                                          </a:rPr>
                                          <m:t>𝑐</m:t>
                                        </m:r>
                                      </m:lim>
                                    </m:limLow>
                                  </m:fName>
                                  <m:e>
                                    <m:d>
                                      <m:dPr>
                                        <m:ctrlPr>
                                          <a:rPr lang="en-US" b="0" i="1" smtClean="0">
                                            <a:latin typeface="Cambria Math"/>
                                          </a:rPr>
                                        </m:ctrlPr>
                                      </m:dPr>
                                      <m:e>
                                        <m:r>
                                          <a:rPr lang="en-US" b="0" i="1" smtClean="0">
                                            <a:latin typeface="Cambria Math"/>
                                          </a:rPr>
                                          <m:t>𝑓</m:t>
                                        </m:r>
                                        <m:d>
                                          <m:dPr>
                                            <m:ctrlPr>
                                              <a:rPr lang="en-US" b="0" i="1" smtClean="0">
                                                <a:latin typeface="Cambria Math"/>
                                              </a:rPr>
                                            </m:ctrlPr>
                                          </m:dPr>
                                          <m:e>
                                            <m:r>
                                              <a:rPr lang="en-US" b="0" i="1" smtClean="0">
                                                <a:latin typeface="Cambria Math"/>
                                              </a:rPr>
                                              <m:t>𝑥</m:t>
                                            </m:r>
                                          </m:e>
                                        </m:d>
                                        <m:r>
                                          <a:rPr lang="en-US" b="0" i="1" smtClean="0">
                                            <a:latin typeface="Cambria Math"/>
                                          </a:rPr>
                                          <m:t>−</m:t>
                                        </m:r>
                                        <m:r>
                                          <a:rPr lang="en-US" b="0" i="1" smtClean="0">
                                            <a:latin typeface="Cambria Math"/>
                                          </a:rPr>
                                          <m:t>𝑔</m:t>
                                        </m:r>
                                        <m:d>
                                          <m:dPr>
                                            <m:ctrlPr>
                                              <a:rPr lang="en-US" b="0" i="1" smtClean="0">
                                                <a:latin typeface="Cambria Math"/>
                                              </a:rPr>
                                            </m:ctrlPr>
                                          </m:dPr>
                                          <m:e>
                                            <m:r>
                                              <a:rPr lang="en-US" b="0" i="1" smtClean="0">
                                                <a:latin typeface="Cambria Math"/>
                                              </a:rPr>
                                              <m:t>𝑥</m:t>
                                            </m:r>
                                          </m:e>
                                        </m:d>
                                      </m:e>
                                    </m:d>
                                    <m:r>
                                      <a:rPr lang="en-US" b="0" i="1" smtClean="0">
                                        <a:latin typeface="Cambria Math"/>
                                      </a:rPr>
                                      <m:t>=</m:t>
                                    </m:r>
                                    <m:r>
                                      <a:rPr lang="en-US" b="0" i="1" smtClean="0">
                                        <a:latin typeface="Cambria Math"/>
                                      </a:rPr>
                                      <m:t>𝐿</m:t>
                                    </m:r>
                                    <m:r>
                                      <a:rPr lang="en-US" b="0" i="1" smtClean="0">
                                        <a:latin typeface="Cambria Math"/>
                                      </a:rPr>
                                      <m:t>−</m:t>
                                    </m:r>
                                    <m:r>
                                      <a:rPr lang="en-US" b="0" i="1" smtClean="0">
                                        <a:latin typeface="Cambria Math"/>
                                      </a:rPr>
                                      <m:t>𝑀</m:t>
                                    </m:r>
                                  </m:e>
                                </m:func>
                              </m:oMath>
                            </m:oMathPara>
                          </a14:m>
                          <a:endParaRPr lang="en-US" dirty="0"/>
                        </a:p>
                      </a:txBody>
                      <a:tcPr/>
                    </a:tc>
                  </a:tr>
                  <a:tr h="628650">
                    <a:tc>
                      <a:txBody>
                        <a:bodyPr/>
                        <a:lstStyle/>
                        <a:p>
                          <a:pPr algn="ctr"/>
                          <a14:m>
                            <m:oMathPara xmlns:m="http://schemas.openxmlformats.org/officeDocument/2006/math">
                              <m:oMathParaPr>
                                <m:jc m:val="centerGroup"/>
                              </m:oMathParaPr>
                              <m:oMath xmlns:m="http://schemas.openxmlformats.org/officeDocument/2006/math">
                                <m:func>
                                  <m:funcPr>
                                    <m:ctrlPr>
                                      <a:rPr lang="en-US" i="1" smtClean="0">
                                        <a:latin typeface="Cambria Math"/>
                                      </a:rPr>
                                    </m:ctrlPr>
                                  </m:funcPr>
                                  <m:fName>
                                    <m:limLow>
                                      <m:limLowPr>
                                        <m:ctrlPr>
                                          <a:rPr lang="en-US" i="1" smtClean="0">
                                            <a:latin typeface="Cambria Math"/>
                                          </a:rPr>
                                        </m:ctrlPr>
                                      </m:limLowPr>
                                      <m:e>
                                        <m:r>
                                          <m:rPr>
                                            <m:sty m:val="p"/>
                                          </m:rPr>
                                          <a:rPr lang="en-US" i="0" smtClean="0">
                                            <a:latin typeface="Cambria Math"/>
                                          </a:rPr>
                                          <m:t>lim</m:t>
                                        </m:r>
                                      </m:e>
                                      <m:lim>
                                        <m:r>
                                          <a:rPr lang="en-US" b="0" i="1" smtClean="0">
                                            <a:latin typeface="Cambria Math"/>
                                          </a:rPr>
                                          <m:t>𝑥</m:t>
                                        </m:r>
                                        <m:r>
                                          <a:rPr lang="en-US" b="0" i="1" smtClean="0">
                                            <a:latin typeface="Cambria Math"/>
                                          </a:rPr>
                                          <m:t>→</m:t>
                                        </m:r>
                                        <m:r>
                                          <a:rPr lang="en-US" b="0" i="1" smtClean="0">
                                            <a:latin typeface="Cambria Math"/>
                                          </a:rPr>
                                          <m:t>𝑐</m:t>
                                        </m:r>
                                      </m:lim>
                                    </m:limLow>
                                  </m:fName>
                                  <m:e>
                                    <m:d>
                                      <m:dPr>
                                        <m:ctrlPr>
                                          <a:rPr lang="en-US" b="0" i="1" smtClean="0">
                                            <a:latin typeface="Cambria Math"/>
                                          </a:rPr>
                                        </m:ctrlPr>
                                      </m:dPr>
                                      <m:e>
                                        <m:r>
                                          <a:rPr lang="en-US" b="0" i="1" smtClean="0">
                                            <a:latin typeface="Cambria Math"/>
                                          </a:rPr>
                                          <m:t>𝑓</m:t>
                                        </m:r>
                                        <m:d>
                                          <m:dPr>
                                            <m:ctrlPr>
                                              <a:rPr lang="en-US" b="0" i="1" smtClean="0">
                                                <a:latin typeface="Cambria Math"/>
                                              </a:rPr>
                                            </m:ctrlPr>
                                          </m:dPr>
                                          <m:e>
                                            <m:r>
                                              <a:rPr lang="en-US" b="0" i="1" smtClean="0">
                                                <a:latin typeface="Cambria Math"/>
                                              </a:rPr>
                                              <m:t>𝑥</m:t>
                                            </m:r>
                                          </m:e>
                                        </m:d>
                                        <m:r>
                                          <a:rPr lang="en-US" b="0" i="1" smtClean="0">
                                            <a:latin typeface="Cambria Math"/>
                                            <a:ea typeface="Cambria Math"/>
                                          </a:rPr>
                                          <m:t>×</m:t>
                                        </m:r>
                                        <m:r>
                                          <a:rPr lang="en-US" b="0" i="1" smtClean="0">
                                            <a:latin typeface="Cambria Math"/>
                                          </a:rPr>
                                          <m:t>𝑔</m:t>
                                        </m:r>
                                        <m:d>
                                          <m:dPr>
                                            <m:ctrlPr>
                                              <a:rPr lang="en-US" b="0" i="1" smtClean="0">
                                                <a:latin typeface="Cambria Math"/>
                                              </a:rPr>
                                            </m:ctrlPr>
                                          </m:dPr>
                                          <m:e>
                                            <m:r>
                                              <a:rPr lang="en-US" b="0" i="1" smtClean="0">
                                                <a:latin typeface="Cambria Math"/>
                                              </a:rPr>
                                              <m:t>𝑥</m:t>
                                            </m:r>
                                          </m:e>
                                        </m:d>
                                      </m:e>
                                    </m:d>
                                    <m:r>
                                      <a:rPr lang="en-US" b="0" i="1" smtClean="0">
                                        <a:latin typeface="Cambria Math"/>
                                      </a:rPr>
                                      <m:t>=</m:t>
                                    </m:r>
                                    <m:r>
                                      <a:rPr lang="en-US" b="0" i="1" smtClean="0">
                                        <a:latin typeface="Cambria Math"/>
                                      </a:rPr>
                                      <m:t>𝐿</m:t>
                                    </m:r>
                                    <m:r>
                                      <a:rPr lang="en-US" b="0" i="1" smtClean="0">
                                        <a:latin typeface="Cambria Math"/>
                                        <a:ea typeface="Cambria Math"/>
                                      </a:rPr>
                                      <m:t>×</m:t>
                                    </m:r>
                                    <m:r>
                                      <a:rPr lang="en-US" b="0" i="1" smtClean="0">
                                        <a:latin typeface="Cambria Math"/>
                                      </a:rPr>
                                      <m:t>𝑀</m:t>
                                    </m:r>
                                  </m:e>
                                </m:func>
                              </m:oMath>
                            </m:oMathPara>
                          </a14:m>
                          <a:endParaRPr lang="en-US" dirty="0"/>
                        </a:p>
                      </a:txBody>
                      <a:tcPr/>
                    </a:tc>
                    <a:tc>
                      <a:txBody>
                        <a:bodyPr/>
                        <a:lstStyle/>
                        <a:p>
                          <a:pPr algn="ctr"/>
                          <a14:m>
                            <m:oMath xmlns:m="http://schemas.openxmlformats.org/officeDocument/2006/math">
                              <m:func>
                                <m:funcPr>
                                  <m:ctrlPr>
                                    <a:rPr lang="en-US" i="1" smtClean="0">
                                      <a:latin typeface="Cambria Math"/>
                                    </a:rPr>
                                  </m:ctrlPr>
                                </m:funcPr>
                                <m:fName>
                                  <m:limLow>
                                    <m:limLowPr>
                                      <m:ctrlPr>
                                        <a:rPr lang="en-US" i="1" smtClean="0">
                                          <a:latin typeface="Cambria Math"/>
                                        </a:rPr>
                                      </m:ctrlPr>
                                    </m:limLowPr>
                                    <m:e>
                                      <m:r>
                                        <m:rPr>
                                          <m:sty m:val="p"/>
                                        </m:rPr>
                                        <a:rPr lang="en-US" i="0" smtClean="0">
                                          <a:latin typeface="Cambria Math"/>
                                        </a:rPr>
                                        <m:t>lim</m:t>
                                      </m:r>
                                    </m:e>
                                    <m:lim>
                                      <m:r>
                                        <a:rPr lang="en-US" b="0" i="1" smtClean="0">
                                          <a:latin typeface="Cambria Math"/>
                                        </a:rPr>
                                        <m:t>𝑥</m:t>
                                      </m:r>
                                      <m:r>
                                        <a:rPr lang="en-US" b="0" i="1" smtClean="0">
                                          <a:latin typeface="Cambria Math"/>
                                        </a:rPr>
                                        <m:t>→</m:t>
                                      </m:r>
                                      <m:r>
                                        <a:rPr lang="en-US" b="0" i="1" smtClean="0">
                                          <a:latin typeface="Cambria Math"/>
                                        </a:rPr>
                                        <m:t>𝑐</m:t>
                                      </m:r>
                                    </m:lim>
                                  </m:limLow>
                                </m:fName>
                                <m:e>
                                  <m:d>
                                    <m:dPr>
                                      <m:ctrlPr>
                                        <a:rPr lang="en-US" b="0" i="1" smtClean="0">
                                          <a:latin typeface="Cambria Math"/>
                                        </a:rPr>
                                      </m:ctrlPr>
                                    </m:dPr>
                                    <m:e>
                                      <m:r>
                                        <a:rPr lang="en-US" b="0" i="1" smtClean="0">
                                          <a:latin typeface="Cambria Math"/>
                                        </a:rPr>
                                        <m:t>𝑓</m:t>
                                      </m:r>
                                      <m:d>
                                        <m:dPr>
                                          <m:ctrlPr>
                                            <a:rPr lang="en-US" b="0" i="1" smtClean="0">
                                              <a:latin typeface="Cambria Math"/>
                                            </a:rPr>
                                          </m:ctrlPr>
                                        </m:dPr>
                                        <m:e>
                                          <m:r>
                                            <a:rPr lang="en-US" b="0" i="1" smtClean="0">
                                              <a:latin typeface="Cambria Math"/>
                                            </a:rPr>
                                            <m:t>𝑥</m:t>
                                          </m:r>
                                        </m:e>
                                      </m:d>
                                      <m:r>
                                        <a:rPr lang="en-US" b="0" i="1" smtClean="0">
                                          <a:latin typeface="Cambria Math"/>
                                          <a:ea typeface="Cambria Math"/>
                                        </a:rPr>
                                        <m:t>÷</m:t>
                                      </m:r>
                                      <m:r>
                                        <a:rPr lang="en-US" b="0" i="1" smtClean="0">
                                          <a:latin typeface="Cambria Math"/>
                                        </a:rPr>
                                        <m:t>𝑔</m:t>
                                      </m:r>
                                      <m:d>
                                        <m:dPr>
                                          <m:ctrlPr>
                                            <a:rPr lang="en-US" b="0" i="1" smtClean="0">
                                              <a:latin typeface="Cambria Math"/>
                                            </a:rPr>
                                          </m:ctrlPr>
                                        </m:dPr>
                                        <m:e>
                                          <m:r>
                                            <a:rPr lang="en-US" b="0" i="1" smtClean="0">
                                              <a:latin typeface="Cambria Math"/>
                                            </a:rPr>
                                            <m:t>𝑥</m:t>
                                          </m:r>
                                        </m:e>
                                      </m:d>
                                    </m:e>
                                  </m:d>
                                  <m:r>
                                    <a:rPr lang="en-US" b="0" i="1" smtClean="0">
                                      <a:latin typeface="Cambria Math"/>
                                    </a:rPr>
                                    <m:t>=</m:t>
                                  </m:r>
                                  <m:r>
                                    <a:rPr lang="en-US" b="0" i="1" smtClean="0">
                                      <a:latin typeface="Cambria Math"/>
                                    </a:rPr>
                                    <m:t>𝐿</m:t>
                                  </m:r>
                                  <m:r>
                                    <a:rPr lang="en-US" b="0" i="1" smtClean="0">
                                      <a:latin typeface="Cambria Math"/>
                                      <a:ea typeface="Cambria Math"/>
                                    </a:rPr>
                                    <m:t>÷</m:t>
                                  </m:r>
                                  <m:r>
                                    <a:rPr lang="en-US" b="0" i="1" smtClean="0">
                                      <a:latin typeface="Cambria Math"/>
                                    </a:rPr>
                                    <m:t>𝑀</m:t>
                                  </m:r>
                                </m:e>
                              </m:func>
                            </m:oMath>
                          </a14:m>
                          <a:r>
                            <a:rPr lang="en-US" dirty="0" smtClean="0"/>
                            <a:t> </a:t>
                          </a:r>
                          <a:r>
                            <a:rPr lang="en-US" dirty="0" smtClean="0">
                              <a:latin typeface="Quicksand" pitchFamily="18" charset="0"/>
                            </a:rPr>
                            <a:t>if</a:t>
                          </a:r>
                          <a:r>
                            <a:rPr lang="en-US" baseline="0" dirty="0" smtClean="0">
                              <a:latin typeface="Quicksand" pitchFamily="18" charset="0"/>
                            </a:rPr>
                            <a:t> </a:t>
                          </a:r>
                          <a14:m>
                            <m:oMath xmlns:m="http://schemas.openxmlformats.org/officeDocument/2006/math">
                              <m:r>
                                <a:rPr lang="en-US" b="0" i="1" baseline="0" smtClean="0">
                                  <a:latin typeface="Cambria Math"/>
                                </a:rPr>
                                <m:t>𝑚</m:t>
                              </m:r>
                              <m:r>
                                <a:rPr lang="en-US" b="0" i="1" baseline="0" smtClean="0">
                                  <a:latin typeface="Cambria Math"/>
                                  <a:ea typeface="Cambria Math"/>
                                </a:rPr>
                                <m:t>≠0</m:t>
                              </m:r>
                            </m:oMath>
                          </a14:m>
                          <a:endParaRPr lang="en-US" dirty="0"/>
                        </a:p>
                      </a:txBody>
                      <a:tcPr/>
                    </a:tc>
                  </a:tr>
                  <a:tr h="6286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unc>
                                  <m:funcPr>
                                    <m:ctrlPr>
                                      <a:rPr lang="en-US" i="1" smtClean="0">
                                        <a:latin typeface="Cambria Math"/>
                                      </a:rPr>
                                    </m:ctrlPr>
                                  </m:funcPr>
                                  <m:fName>
                                    <m:limLow>
                                      <m:limLowPr>
                                        <m:ctrlPr>
                                          <a:rPr lang="en-US" i="1" smtClean="0">
                                            <a:latin typeface="Cambria Math"/>
                                          </a:rPr>
                                        </m:ctrlPr>
                                      </m:limLowPr>
                                      <m:e>
                                        <m:r>
                                          <m:rPr>
                                            <m:sty m:val="p"/>
                                          </m:rPr>
                                          <a:rPr lang="en-US" i="0" smtClean="0">
                                            <a:latin typeface="Cambria Math"/>
                                          </a:rPr>
                                          <m:t>lim</m:t>
                                        </m:r>
                                      </m:e>
                                      <m:lim>
                                        <m:r>
                                          <a:rPr lang="en-US" b="0" i="1" smtClean="0">
                                            <a:latin typeface="Cambria Math"/>
                                          </a:rPr>
                                          <m:t>𝑥</m:t>
                                        </m:r>
                                        <m:r>
                                          <a:rPr lang="en-US" b="0" i="1" smtClean="0">
                                            <a:latin typeface="Cambria Math"/>
                                          </a:rPr>
                                          <m:t>→</m:t>
                                        </m:r>
                                        <m:r>
                                          <a:rPr lang="en-US" b="0" i="1" smtClean="0">
                                            <a:latin typeface="Cambria Math"/>
                                          </a:rPr>
                                          <m:t>𝑐</m:t>
                                        </m:r>
                                      </m:lim>
                                    </m:limLow>
                                  </m:fName>
                                  <m:e>
                                    <m:d>
                                      <m:dPr>
                                        <m:ctrlPr>
                                          <a:rPr lang="en-US" b="0" i="1" smtClean="0">
                                            <a:latin typeface="Cambria Math"/>
                                          </a:rPr>
                                        </m:ctrlPr>
                                      </m:dPr>
                                      <m:e>
                                        <m:r>
                                          <a:rPr lang="en-US" b="0" i="1" smtClean="0">
                                            <a:latin typeface="Cambria Math"/>
                                          </a:rPr>
                                          <m:t>𝑘</m:t>
                                        </m:r>
                                        <m:r>
                                          <a:rPr lang="en-US" b="0" i="1" smtClean="0">
                                            <a:latin typeface="Cambria Math"/>
                                            <a:ea typeface="Cambria Math"/>
                                          </a:rPr>
                                          <m:t>×</m:t>
                                        </m:r>
                                        <m:r>
                                          <a:rPr lang="en-US" b="0" i="1" smtClean="0">
                                            <a:latin typeface="Cambria Math"/>
                                          </a:rPr>
                                          <m:t>𝑓</m:t>
                                        </m:r>
                                        <m:d>
                                          <m:dPr>
                                            <m:ctrlPr>
                                              <a:rPr lang="en-US" b="0" i="1" smtClean="0">
                                                <a:latin typeface="Cambria Math"/>
                                              </a:rPr>
                                            </m:ctrlPr>
                                          </m:dPr>
                                          <m:e>
                                            <m:r>
                                              <a:rPr lang="en-US" b="0" i="1" smtClean="0">
                                                <a:latin typeface="Cambria Math"/>
                                              </a:rPr>
                                              <m:t>𝑥</m:t>
                                            </m:r>
                                          </m:e>
                                        </m:d>
                                      </m:e>
                                    </m:d>
                                    <m:r>
                                      <a:rPr lang="en-US" b="0" i="1" smtClean="0">
                                        <a:latin typeface="Cambria Math"/>
                                      </a:rPr>
                                      <m:t>=</m:t>
                                    </m:r>
                                    <m:r>
                                      <a:rPr lang="en-US" b="0" i="1" smtClean="0">
                                        <a:latin typeface="Cambria Math"/>
                                      </a:rPr>
                                      <m:t>𝑘</m:t>
                                    </m:r>
                                    <m:r>
                                      <a:rPr lang="en-US" b="0" i="1" smtClean="0">
                                        <a:latin typeface="Cambria Math"/>
                                        <a:ea typeface="Cambria Math"/>
                                      </a:rPr>
                                      <m:t>×</m:t>
                                    </m:r>
                                    <m:r>
                                      <a:rPr lang="en-US" b="0" i="1" smtClean="0">
                                        <a:latin typeface="Cambria Math"/>
                                        <a:ea typeface="Cambria Math"/>
                                      </a:rPr>
                                      <m:t>𝑓</m:t>
                                    </m:r>
                                    <m:r>
                                      <a:rPr lang="en-US" b="0" i="1" smtClean="0">
                                        <a:latin typeface="Cambria Math"/>
                                        <a:ea typeface="Cambria Math"/>
                                      </a:rPr>
                                      <m:t>(</m:t>
                                    </m:r>
                                    <m:r>
                                      <a:rPr lang="en-US" b="0" i="1" smtClean="0">
                                        <a:latin typeface="Cambria Math"/>
                                        <a:ea typeface="Cambria Math"/>
                                      </a:rPr>
                                      <m:t>𝑥</m:t>
                                    </m:r>
                                    <m:r>
                                      <a:rPr lang="en-US" b="0" i="1" smtClean="0">
                                        <a:latin typeface="Cambria Math"/>
                                        <a:ea typeface="Cambria Math"/>
                                      </a:rPr>
                                      <m:t>)</m:t>
                                    </m:r>
                                  </m:e>
                                </m:func>
                              </m:oMath>
                            </m:oMathPara>
                          </a14:m>
                          <a:endParaRPr lang="en-US" dirty="0"/>
                        </a:p>
                        <a:p>
                          <a:pPr algn="ct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func>
                                  <m:funcPr>
                                    <m:ctrlPr>
                                      <a:rPr lang="en-US" i="1" smtClean="0">
                                        <a:latin typeface="Cambria Math"/>
                                      </a:rPr>
                                    </m:ctrlPr>
                                  </m:funcPr>
                                  <m:fName>
                                    <m:limLow>
                                      <m:limLowPr>
                                        <m:ctrlPr>
                                          <a:rPr lang="en-US" i="1" smtClean="0">
                                            <a:latin typeface="Cambria Math"/>
                                          </a:rPr>
                                        </m:ctrlPr>
                                      </m:limLowPr>
                                      <m:e>
                                        <m:r>
                                          <m:rPr>
                                            <m:sty m:val="p"/>
                                          </m:rPr>
                                          <a:rPr lang="en-US" i="0" smtClean="0">
                                            <a:latin typeface="Cambria Math"/>
                                          </a:rPr>
                                          <m:t>lim</m:t>
                                        </m:r>
                                      </m:e>
                                      <m:lim>
                                        <m:r>
                                          <a:rPr lang="en-US" b="0" i="1" smtClean="0">
                                            <a:latin typeface="Cambria Math"/>
                                          </a:rPr>
                                          <m:t>𝑥</m:t>
                                        </m:r>
                                        <m:r>
                                          <a:rPr lang="en-US" b="0" i="1" smtClean="0">
                                            <a:latin typeface="Cambria Math"/>
                                          </a:rPr>
                                          <m:t>→</m:t>
                                        </m:r>
                                        <m:r>
                                          <a:rPr lang="en-US" b="0" i="1" smtClean="0">
                                            <a:latin typeface="Cambria Math"/>
                                          </a:rPr>
                                          <m:t>𝑐</m:t>
                                        </m:r>
                                      </m:lim>
                                    </m:limLow>
                                  </m:fName>
                                  <m:e>
                                    <m:sSup>
                                      <m:sSupPr>
                                        <m:ctrlPr>
                                          <a:rPr lang="en-US" i="1" smtClean="0">
                                            <a:latin typeface="Cambria Math"/>
                                          </a:rPr>
                                        </m:ctrlPr>
                                      </m:sSupPr>
                                      <m:e>
                                        <m:r>
                                          <a:rPr lang="en-US" b="0" i="1" smtClean="0">
                                            <a:latin typeface="Cambria Math"/>
                                          </a:rPr>
                                          <m:t>(</m:t>
                                        </m:r>
                                        <m:r>
                                          <a:rPr lang="en-US" b="0" i="1" smtClean="0">
                                            <a:latin typeface="Cambria Math"/>
                                          </a:rPr>
                                          <m:t>𝑓</m:t>
                                        </m:r>
                                        <m:d>
                                          <m:dPr>
                                            <m:ctrlPr>
                                              <a:rPr lang="en-US" b="0" i="1" smtClean="0">
                                                <a:latin typeface="Cambria Math"/>
                                              </a:rPr>
                                            </m:ctrlPr>
                                          </m:dPr>
                                          <m:e>
                                            <m:r>
                                              <a:rPr lang="en-US" b="0" i="1" smtClean="0">
                                                <a:latin typeface="Cambria Math"/>
                                              </a:rPr>
                                              <m:t>𝑥</m:t>
                                            </m:r>
                                          </m:e>
                                        </m:d>
                                        <m:r>
                                          <a:rPr lang="en-US" b="0" i="1" smtClean="0">
                                            <a:latin typeface="Cambria Math"/>
                                          </a:rPr>
                                          <m:t>)</m:t>
                                        </m:r>
                                      </m:e>
                                      <m:sup>
                                        <m:r>
                                          <a:rPr lang="en-US" b="0" i="1" smtClean="0">
                                            <a:latin typeface="Cambria Math"/>
                                          </a:rPr>
                                          <m:t>𝑟</m:t>
                                        </m:r>
                                        <m:r>
                                          <a:rPr lang="en-US" b="0" i="1" smtClean="0">
                                            <a:latin typeface="Cambria Math"/>
                                          </a:rPr>
                                          <m:t>/</m:t>
                                        </m:r>
                                        <m:r>
                                          <a:rPr lang="en-US" b="0" i="1" smtClean="0">
                                            <a:latin typeface="Cambria Math"/>
                                          </a:rPr>
                                          <m:t>𝑠</m:t>
                                        </m:r>
                                      </m:sup>
                                    </m:sSup>
                                    <m:r>
                                      <a:rPr lang="en-US" b="0" i="1" smtClean="0">
                                        <a:latin typeface="Cambria Math"/>
                                      </a:rPr>
                                      <m:t>=</m:t>
                                    </m:r>
                                    <m:sSup>
                                      <m:sSupPr>
                                        <m:ctrlPr>
                                          <a:rPr lang="en-US" b="0" i="1" smtClean="0">
                                            <a:latin typeface="Cambria Math"/>
                                          </a:rPr>
                                        </m:ctrlPr>
                                      </m:sSupPr>
                                      <m:e>
                                        <m:r>
                                          <a:rPr lang="en-US" b="0" i="1" smtClean="0">
                                            <a:latin typeface="Cambria Math"/>
                                          </a:rPr>
                                          <m:t>𝐿</m:t>
                                        </m:r>
                                      </m:e>
                                      <m:sup>
                                        <m:r>
                                          <a:rPr lang="en-US" b="0" i="1" smtClean="0">
                                            <a:latin typeface="Cambria Math"/>
                                          </a:rPr>
                                          <m:t>𝑟</m:t>
                                        </m:r>
                                        <m:r>
                                          <a:rPr lang="en-US" b="0" i="1" smtClean="0">
                                            <a:latin typeface="Cambria Math"/>
                                          </a:rPr>
                                          <m:t>/</m:t>
                                        </m:r>
                                        <m:r>
                                          <a:rPr lang="en-US" b="0" i="1" smtClean="0">
                                            <a:latin typeface="Cambria Math"/>
                                          </a:rPr>
                                          <m:t>𝑠</m:t>
                                        </m:r>
                                      </m:sup>
                                    </m:sSup>
                                  </m:e>
                                </m:func>
                              </m:oMath>
                            </m:oMathPara>
                          </a14:m>
                          <a:endParaRPr lang="en-US" dirty="0"/>
                        </a:p>
                      </a:txBody>
                      <a:tcPr/>
                    </a:tc>
                  </a:tr>
                </a:tbl>
              </a:graphicData>
            </a:graphic>
          </p:graphicFrame>
        </mc:Choice>
        <mc:Fallback>
          <p:graphicFrame>
            <p:nvGraphicFramePr>
              <p:cNvPr id="5" name="Table 4"/>
              <p:cNvGraphicFramePr>
                <a:graphicFrameLocks noGrp="1"/>
              </p:cNvGraphicFramePr>
              <p:nvPr>
                <p:extLst>
                  <p:ext uri="{D42A27DB-BD31-4B8C-83A1-F6EECF244321}">
                    <p14:modId xmlns:p14="http://schemas.microsoft.com/office/powerpoint/2010/main" val="2250604253"/>
                  </p:ext>
                </p:extLst>
              </p:nvPr>
            </p:nvGraphicFramePr>
            <p:xfrm>
              <a:off x="533400" y="4038600"/>
              <a:ext cx="8153400" cy="1999742"/>
            </p:xfrm>
            <a:graphic>
              <a:graphicData uri="http://schemas.openxmlformats.org/drawingml/2006/table">
                <a:tbl>
                  <a:tblPr bandRow="1">
                    <a:tableStyleId>{5C22544A-7EE6-4342-B048-85BDC9FD1C3A}</a:tableStyleId>
                  </a:tblPr>
                  <a:tblGrid>
                    <a:gridCol w="4076700"/>
                    <a:gridCol w="4076700"/>
                  </a:tblGrid>
                  <a:tr h="628650">
                    <a:tc>
                      <a:txBody>
                        <a:bodyPr/>
                        <a:lstStyle/>
                        <a:p>
                          <a:endParaRPr lang="en-US"/>
                        </a:p>
                      </a:txBody>
                      <a:tcPr>
                        <a:blipFill rotWithShape="1">
                          <a:blip r:embed="rId3"/>
                          <a:stretch>
                            <a:fillRect l="-149" t="-971" r="-99851" b="-218447"/>
                          </a:stretch>
                        </a:blipFill>
                      </a:tcPr>
                    </a:tc>
                    <a:tc>
                      <a:txBody>
                        <a:bodyPr/>
                        <a:lstStyle/>
                        <a:p>
                          <a:endParaRPr lang="en-US"/>
                        </a:p>
                      </a:txBody>
                      <a:tcPr>
                        <a:blipFill rotWithShape="1">
                          <a:blip r:embed="rId3"/>
                          <a:stretch>
                            <a:fillRect l="-100299" t="-971" b="-218447"/>
                          </a:stretch>
                        </a:blipFill>
                      </a:tcPr>
                    </a:tc>
                  </a:tr>
                  <a:tr h="628650">
                    <a:tc>
                      <a:txBody>
                        <a:bodyPr/>
                        <a:lstStyle/>
                        <a:p>
                          <a:endParaRPr lang="en-US"/>
                        </a:p>
                      </a:txBody>
                      <a:tcPr>
                        <a:blipFill rotWithShape="1">
                          <a:blip r:embed="rId3"/>
                          <a:stretch>
                            <a:fillRect l="-149" t="-100971" r="-99851" b="-118447"/>
                          </a:stretch>
                        </a:blipFill>
                      </a:tcPr>
                    </a:tc>
                    <a:tc>
                      <a:txBody>
                        <a:bodyPr/>
                        <a:lstStyle/>
                        <a:p>
                          <a:endParaRPr lang="en-US"/>
                        </a:p>
                      </a:txBody>
                      <a:tcPr>
                        <a:blipFill rotWithShape="1">
                          <a:blip r:embed="rId3"/>
                          <a:stretch>
                            <a:fillRect l="-100299" t="-100971" b="-118447"/>
                          </a:stretch>
                        </a:blipFill>
                      </a:tcPr>
                    </a:tc>
                  </a:tr>
                  <a:tr h="742442">
                    <a:tc>
                      <a:txBody>
                        <a:bodyPr/>
                        <a:lstStyle/>
                        <a:p>
                          <a:endParaRPr lang="en-US"/>
                        </a:p>
                      </a:txBody>
                      <a:tcPr>
                        <a:blipFill rotWithShape="1">
                          <a:blip r:embed="rId3"/>
                          <a:stretch>
                            <a:fillRect l="-149" t="-169672" r="-99851"/>
                          </a:stretch>
                        </a:blipFill>
                      </a:tcPr>
                    </a:tc>
                    <a:tc>
                      <a:txBody>
                        <a:bodyPr/>
                        <a:lstStyle/>
                        <a:p>
                          <a:endParaRPr lang="en-US"/>
                        </a:p>
                      </a:txBody>
                      <a:tcPr>
                        <a:blipFill rotWithShape="1">
                          <a:blip r:embed="rId3"/>
                          <a:stretch>
                            <a:fillRect l="-100299" t="-169672"/>
                          </a:stretch>
                        </a:blipFill>
                      </a:tcPr>
                    </a:tc>
                  </a:tr>
                </a:tbl>
              </a:graphicData>
            </a:graphic>
          </p:graphicFrame>
        </mc:Fallback>
      </mc:AlternateContent>
    </p:spTree>
    <p:extLst>
      <p:ext uri="{BB962C8B-B14F-4D97-AF65-F5344CB8AC3E}">
        <p14:creationId xmlns:p14="http://schemas.microsoft.com/office/powerpoint/2010/main" val="22343588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lstStyle/>
              <a:p>
                <a:pPr marL="45720" indent="0">
                  <a:buNone/>
                </a:pPr>
                <a:r>
                  <a:rPr lang="en-US" dirty="0" smtClean="0">
                    <a:latin typeface="Quicksand" pitchFamily="18" charset="0"/>
                  </a:rPr>
                  <a:t>Try these with your table:</a:t>
                </a:r>
              </a:p>
              <a:p>
                <a:pPr marL="45720" indent="0">
                  <a:buNone/>
                </a:pPr>
                <a:r>
                  <a:rPr lang="en-US" dirty="0" smtClean="0">
                    <a:latin typeface="Quicksand" pitchFamily="18" charset="0"/>
                  </a:rPr>
                  <a:t>If </a:t>
                </a:r>
                <a14:m>
                  <m:oMath xmlns:m="http://schemas.openxmlformats.org/officeDocument/2006/math">
                    <m:func>
                      <m:funcPr>
                        <m:ctrlPr>
                          <a:rPr lang="en-US" i="1">
                            <a:latin typeface="Cambria Math"/>
                          </a:rPr>
                        </m:ctrlPr>
                      </m:funcPr>
                      <m:fName>
                        <m:limLow>
                          <m:limLowPr>
                            <m:ctrlPr>
                              <a:rPr lang="en-US" i="1">
                                <a:latin typeface="Cambria Math"/>
                              </a:rPr>
                            </m:ctrlPr>
                          </m:limLowPr>
                          <m:e>
                            <m:r>
                              <m:rPr>
                                <m:sty m:val="p"/>
                              </m:rPr>
                              <a:rPr lang="en-US">
                                <a:latin typeface="Cambria Math"/>
                              </a:rPr>
                              <m:t>lim</m:t>
                            </m:r>
                          </m:e>
                          <m:lim>
                            <m:r>
                              <a:rPr lang="en-US" i="1">
                                <a:latin typeface="Cambria Math"/>
                              </a:rPr>
                              <m:t>𝑥</m:t>
                            </m:r>
                            <m:r>
                              <a:rPr lang="en-US" i="1">
                                <a:latin typeface="Cambria Math"/>
                              </a:rPr>
                              <m:t>→4</m:t>
                            </m:r>
                          </m:lim>
                        </m:limLow>
                      </m:fName>
                      <m:e>
                        <m:r>
                          <a:rPr lang="en-US" b="0" i="1" smtClean="0">
                            <a:latin typeface="Cambria Math"/>
                          </a:rPr>
                          <m:t>𝑓</m:t>
                        </m:r>
                        <m:d>
                          <m:dPr>
                            <m:ctrlPr>
                              <a:rPr lang="en-US" b="0" i="1" smtClean="0">
                                <a:latin typeface="Cambria Math"/>
                              </a:rPr>
                            </m:ctrlPr>
                          </m:dPr>
                          <m:e>
                            <m:r>
                              <a:rPr lang="en-US" b="0" i="1" smtClean="0">
                                <a:latin typeface="Cambria Math"/>
                              </a:rPr>
                              <m:t>𝑥</m:t>
                            </m:r>
                          </m:e>
                        </m:d>
                        <m:r>
                          <a:rPr lang="en-US" b="0" i="1" smtClean="0">
                            <a:latin typeface="Cambria Math"/>
                          </a:rPr>
                          <m:t>=0</m:t>
                        </m:r>
                      </m:e>
                    </m:func>
                  </m:oMath>
                </a14:m>
                <a:r>
                  <a:rPr lang="en-US" dirty="0" smtClean="0">
                    <a:latin typeface="Quicksand" pitchFamily="18" charset="0"/>
                  </a:rPr>
                  <a:t> and </a:t>
                </a:r>
                <a14:m>
                  <m:oMath xmlns:m="http://schemas.openxmlformats.org/officeDocument/2006/math">
                    <m:func>
                      <m:funcPr>
                        <m:ctrlPr>
                          <a:rPr lang="en-US" i="1">
                            <a:latin typeface="Cambria Math"/>
                          </a:rPr>
                        </m:ctrlPr>
                      </m:funcPr>
                      <m:fName>
                        <m:limLow>
                          <m:limLowPr>
                            <m:ctrlPr>
                              <a:rPr lang="en-US" i="1">
                                <a:latin typeface="Cambria Math"/>
                              </a:rPr>
                            </m:ctrlPr>
                          </m:limLowPr>
                          <m:e>
                            <m:r>
                              <m:rPr>
                                <m:sty m:val="p"/>
                              </m:rPr>
                              <a:rPr lang="en-US">
                                <a:latin typeface="Cambria Math"/>
                              </a:rPr>
                              <m:t>lim</m:t>
                            </m:r>
                          </m:e>
                          <m:lim>
                            <m:r>
                              <a:rPr lang="en-US" i="1">
                                <a:latin typeface="Cambria Math"/>
                              </a:rPr>
                              <m:t>𝑥</m:t>
                            </m:r>
                            <m:r>
                              <a:rPr lang="en-US" i="1">
                                <a:latin typeface="Cambria Math"/>
                              </a:rPr>
                              <m:t>→4</m:t>
                            </m:r>
                          </m:lim>
                        </m:limLow>
                      </m:fName>
                      <m:e>
                        <m:r>
                          <a:rPr lang="en-US" b="0" i="1" smtClean="0">
                            <a:latin typeface="Cambria Math"/>
                          </a:rPr>
                          <m:t>𝑔</m:t>
                        </m:r>
                        <m:d>
                          <m:dPr>
                            <m:ctrlPr>
                              <a:rPr lang="en-US" i="1">
                                <a:latin typeface="Cambria Math"/>
                              </a:rPr>
                            </m:ctrlPr>
                          </m:dPr>
                          <m:e>
                            <m:r>
                              <a:rPr lang="en-US" i="1">
                                <a:latin typeface="Cambria Math"/>
                              </a:rPr>
                              <m:t>𝑥</m:t>
                            </m:r>
                          </m:e>
                        </m:d>
                        <m:r>
                          <a:rPr lang="en-US" i="1">
                            <a:latin typeface="Cambria Math"/>
                          </a:rPr>
                          <m:t>=</m:t>
                        </m:r>
                        <m:r>
                          <a:rPr lang="en-US" b="0" i="1" smtClean="0">
                            <a:latin typeface="Cambria Math"/>
                          </a:rPr>
                          <m:t>3</m:t>
                        </m:r>
                      </m:e>
                    </m:func>
                  </m:oMath>
                </a14:m>
                <a:endParaRPr lang="en-US" dirty="0" smtClean="0">
                  <a:latin typeface="Quicksand" pitchFamily="18" charset="0"/>
                </a:endParaRPr>
              </a:p>
              <a:p>
                <a:pPr marL="502920" indent="-457200">
                  <a:buFont typeface="+mj-lt"/>
                  <a:buAutoNum type="arabicPeriod"/>
                </a:pPr>
                <a14:m>
                  <m:oMath xmlns:m="http://schemas.openxmlformats.org/officeDocument/2006/math">
                    <m:func>
                      <m:funcPr>
                        <m:ctrlPr>
                          <a:rPr lang="en-US" i="1">
                            <a:latin typeface="Cambria Math"/>
                          </a:rPr>
                        </m:ctrlPr>
                      </m:funcPr>
                      <m:fName>
                        <m:limLow>
                          <m:limLowPr>
                            <m:ctrlPr>
                              <a:rPr lang="en-US" i="1">
                                <a:latin typeface="Cambria Math"/>
                              </a:rPr>
                            </m:ctrlPr>
                          </m:limLowPr>
                          <m:e>
                            <m:r>
                              <m:rPr>
                                <m:sty m:val="p"/>
                              </m:rPr>
                              <a:rPr lang="en-US">
                                <a:latin typeface="Cambria Math"/>
                              </a:rPr>
                              <m:t>lim</m:t>
                            </m:r>
                          </m:e>
                          <m:lim>
                            <m:r>
                              <a:rPr lang="en-US" i="1">
                                <a:latin typeface="Cambria Math"/>
                              </a:rPr>
                              <m:t>𝑥</m:t>
                            </m:r>
                            <m:r>
                              <a:rPr lang="en-US" i="1">
                                <a:latin typeface="Cambria Math"/>
                              </a:rPr>
                              <m:t>→4</m:t>
                            </m:r>
                          </m:lim>
                        </m:limLow>
                      </m:fName>
                      <m:e>
                        <m:r>
                          <a:rPr lang="en-US" b="0" i="1" smtClean="0">
                            <a:latin typeface="Cambria Math"/>
                          </a:rPr>
                          <m:t>(</m:t>
                        </m:r>
                        <m:r>
                          <a:rPr lang="en-US" b="0" i="1" smtClean="0">
                            <a:latin typeface="Cambria Math"/>
                          </a:rPr>
                          <m:t>𝑔</m:t>
                        </m:r>
                        <m:d>
                          <m:dPr>
                            <m:ctrlPr>
                              <a:rPr lang="en-US" b="0" i="1" smtClean="0">
                                <a:latin typeface="Cambria Math"/>
                              </a:rPr>
                            </m:ctrlPr>
                          </m:dPr>
                          <m:e>
                            <m:r>
                              <a:rPr lang="en-US" b="0" i="1" smtClean="0">
                                <a:latin typeface="Cambria Math"/>
                              </a:rPr>
                              <m:t>𝑥</m:t>
                            </m:r>
                          </m:e>
                        </m:d>
                        <m:r>
                          <a:rPr lang="en-US" b="0" i="1" smtClean="0">
                            <a:latin typeface="Cambria Math"/>
                          </a:rPr>
                          <m:t>+3)</m:t>
                        </m:r>
                      </m:e>
                    </m:func>
                  </m:oMath>
                </a14:m>
                <a:endParaRPr lang="en-US" dirty="0" smtClean="0">
                  <a:latin typeface="Quicksand" pitchFamily="18" charset="0"/>
                </a:endParaRPr>
              </a:p>
              <a:p>
                <a:pPr marL="502920" indent="-457200">
                  <a:buFont typeface="+mj-lt"/>
                  <a:buAutoNum type="arabicPeriod"/>
                </a:pPr>
                <a14:m>
                  <m:oMath xmlns:m="http://schemas.openxmlformats.org/officeDocument/2006/math">
                    <m:func>
                      <m:funcPr>
                        <m:ctrlPr>
                          <a:rPr lang="en-US" i="1">
                            <a:latin typeface="Cambria Math"/>
                          </a:rPr>
                        </m:ctrlPr>
                      </m:funcPr>
                      <m:fName>
                        <m:limLow>
                          <m:limLowPr>
                            <m:ctrlPr>
                              <a:rPr lang="en-US" i="1">
                                <a:latin typeface="Cambria Math"/>
                              </a:rPr>
                            </m:ctrlPr>
                          </m:limLowPr>
                          <m:e>
                            <m:r>
                              <m:rPr>
                                <m:sty m:val="p"/>
                              </m:rPr>
                              <a:rPr lang="en-US">
                                <a:latin typeface="Cambria Math"/>
                              </a:rPr>
                              <m:t>lim</m:t>
                            </m:r>
                          </m:e>
                          <m:lim>
                            <m:r>
                              <a:rPr lang="en-US" i="1">
                                <a:latin typeface="Cambria Math"/>
                              </a:rPr>
                              <m:t>𝑥</m:t>
                            </m:r>
                            <m:r>
                              <a:rPr lang="en-US" i="1">
                                <a:latin typeface="Cambria Math"/>
                              </a:rPr>
                              <m:t>→4</m:t>
                            </m:r>
                          </m:lim>
                        </m:limLow>
                      </m:fName>
                      <m:e>
                        <m:f>
                          <m:fPr>
                            <m:ctrlPr>
                              <a:rPr lang="en-US" i="1" smtClean="0">
                                <a:latin typeface="Cambria Math"/>
                              </a:rPr>
                            </m:ctrlPr>
                          </m:fPr>
                          <m:num>
                            <m:r>
                              <a:rPr lang="en-US" b="0" i="1" smtClean="0">
                                <a:latin typeface="Cambria Math"/>
                              </a:rPr>
                              <m:t>𝑔</m:t>
                            </m:r>
                            <m:r>
                              <a:rPr lang="en-US" b="0" i="1" smtClean="0">
                                <a:latin typeface="Cambria Math"/>
                              </a:rPr>
                              <m:t>(</m:t>
                            </m:r>
                            <m:r>
                              <a:rPr lang="en-US" b="0" i="1" smtClean="0">
                                <a:latin typeface="Cambria Math"/>
                              </a:rPr>
                              <m:t>𝑥</m:t>
                            </m:r>
                            <m:r>
                              <a:rPr lang="en-US" b="0" i="1" smtClean="0">
                                <a:latin typeface="Cambria Math"/>
                              </a:rPr>
                              <m:t>)</m:t>
                            </m:r>
                          </m:num>
                          <m:den>
                            <m:r>
                              <a:rPr lang="en-US" b="0" i="1" smtClean="0">
                                <a:latin typeface="Cambria Math"/>
                              </a:rPr>
                              <m:t>𝑓</m:t>
                            </m:r>
                            <m:d>
                              <m:dPr>
                                <m:ctrlPr>
                                  <a:rPr lang="en-US" b="0" i="1" smtClean="0">
                                    <a:latin typeface="Cambria Math"/>
                                  </a:rPr>
                                </m:ctrlPr>
                              </m:dPr>
                              <m:e>
                                <m:r>
                                  <a:rPr lang="en-US" b="0" i="1" smtClean="0">
                                    <a:latin typeface="Cambria Math"/>
                                  </a:rPr>
                                  <m:t>𝑥</m:t>
                                </m:r>
                              </m:e>
                            </m:d>
                            <m:r>
                              <a:rPr lang="en-US" b="0" i="1" smtClean="0">
                                <a:latin typeface="Cambria Math"/>
                              </a:rPr>
                              <m:t>−1</m:t>
                            </m:r>
                          </m:den>
                        </m:f>
                      </m:e>
                    </m:func>
                  </m:oMath>
                </a14:m>
                <a:endParaRPr lang="en-US" dirty="0" smtClean="0">
                  <a:latin typeface="Quicksand" pitchFamily="18" charset="0"/>
                </a:endParaRPr>
              </a:p>
              <a:p>
                <a:pPr marL="502920" indent="-457200">
                  <a:buFont typeface="+mj-lt"/>
                  <a:buAutoNum type="arabicPeriod"/>
                </a:pPr>
                <a14:m>
                  <m:oMath xmlns:m="http://schemas.openxmlformats.org/officeDocument/2006/math">
                    <m:func>
                      <m:funcPr>
                        <m:ctrlPr>
                          <a:rPr lang="en-US" i="1" smtClean="0">
                            <a:latin typeface="Cambria Math"/>
                          </a:rPr>
                        </m:ctrlPr>
                      </m:funcPr>
                      <m:fName>
                        <m:limLow>
                          <m:limLowPr>
                            <m:ctrlPr>
                              <a:rPr lang="en-US" i="1">
                                <a:latin typeface="Cambria Math"/>
                              </a:rPr>
                            </m:ctrlPr>
                          </m:limLowPr>
                          <m:e>
                            <m:r>
                              <m:rPr>
                                <m:sty m:val="p"/>
                              </m:rPr>
                              <a:rPr lang="en-US">
                                <a:latin typeface="Cambria Math"/>
                              </a:rPr>
                              <m:t>lim</m:t>
                            </m:r>
                          </m:e>
                          <m:lim>
                            <m:r>
                              <a:rPr lang="en-US" i="1">
                                <a:latin typeface="Cambria Math"/>
                              </a:rPr>
                              <m:t>𝑥</m:t>
                            </m:r>
                            <m:r>
                              <a:rPr lang="en-US" i="1">
                                <a:latin typeface="Cambria Math"/>
                              </a:rPr>
                              <m:t>→4</m:t>
                            </m:r>
                          </m:lim>
                        </m:limLow>
                      </m:fName>
                      <m:e>
                        <m:r>
                          <a:rPr lang="en-US" b="0" i="1" smtClean="0">
                            <a:latin typeface="Cambria Math"/>
                          </a:rPr>
                          <m:t>𝑥𝑓</m:t>
                        </m:r>
                        <m:r>
                          <a:rPr lang="en-US" b="0" i="1" smtClean="0">
                            <a:latin typeface="Cambria Math"/>
                          </a:rPr>
                          <m:t>(</m:t>
                        </m:r>
                        <m:r>
                          <a:rPr lang="en-US" b="0" i="1" smtClean="0">
                            <a:latin typeface="Cambria Math"/>
                          </a:rPr>
                          <m:t>𝑥</m:t>
                        </m:r>
                        <m:r>
                          <a:rPr lang="en-US" b="0" i="1" smtClean="0">
                            <a:latin typeface="Cambria Math"/>
                          </a:rPr>
                          <m:t>)</m:t>
                        </m:r>
                      </m:e>
                    </m:func>
                  </m:oMath>
                </a14:m>
                <a:endParaRPr lang="en-US" dirty="0" smtClean="0">
                  <a:latin typeface="Quicksand" pitchFamily="18" charset="0"/>
                </a:endParaRPr>
              </a:p>
              <a:p>
                <a:pPr marL="502920" indent="-457200">
                  <a:buFont typeface="+mj-lt"/>
                  <a:buAutoNum type="arabicPeriod"/>
                </a:pPr>
                <a:endParaRPr lang="en-US" dirty="0">
                  <a:latin typeface="Quicksand"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2"/>
                <a:stretch>
                  <a:fillRect l="-145" t="-692"/>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latin typeface="Quicksand" pitchFamily="18" charset="0"/>
              </a:rPr>
              <a:t>Woo table party time</a:t>
            </a:r>
            <a:endParaRPr lang="en-US" dirty="0">
              <a:latin typeface="Quicksand" pitchFamily="18" charset="0"/>
            </a:endParaRPr>
          </a:p>
        </p:txBody>
      </p:sp>
      <p:pic>
        <p:nvPicPr>
          <p:cNvPr id="3074" name="Picture 2" descr="https://encrypted-tbn2.gstatic.com/images?q=tbn:ANd9GcT5WM-S9h-r1dnt24hsI2-GmjxVSmhoIF-Oyat6hhB7yriNhdY_E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743200"/>
            <a:ext cx="489585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3466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dirty="0" smtClean="0">
                <a:latin typeface="Quicksand" pitchFamily="18" charset="0"/>
              </a:rPr>
              <a:t>Sup dudes this is what we’re reviewing in this section:</a:t>
            </a:r>
          </a:p>
          <a:p>
            <a:r>
              <a:rPr lang="en-US" dirty="0" smtClean="0">
                <a:latin typeface="Quicksand" pitchFamily="18" charset="0"/>
              </a:rPr>
              <a:t>Finite limits as x approaches plus/minus infinity</a:t>
            </a:r>
          </a:p>
        </p:txBody>
      </p:sp>
      <p:sp>
        <p:nvSpPr>
          <p:cNvPr id="3" name="Title 2"/>
          <p:cNvSpPr>
            <a:spLocks noGrp="1"/>
          </p:cNvSpPr>
          <p:nvPr>
            <p:ph type="title"/>
          </p:nvPr>
        </p:nvSpPr>
        <p:spPr/>
        <p:txBody>
          <a:bodyPr/>
          <a:lstStyle/>
          <a:p>
            <a:r>
              <a:rPr lang="en-US" dirty="0" smtClean="0">
                <a:latin typeface="Quicksand" pitchFamily="18" charset="0"/>
              </a:rPr>
              <a:t>2.2 Limits involving infinity</a:t>
            </a:r>
            <a:endParaRPr lang="en-US" dirty="0">
              <a:latin typeface="Quicksand" pitchFamily="18" charset="0"/>
            </a:endParaRPr>
          </a:p>
        </p:txBody>
      </p:sp>
    </p:spTree>
    <p:extLst>
      <p:ext uri="{BB962C8B-B14F-4D97-AF65-F5344CB8AC3E}">
        <p14:creationId xmlns:p14="http://schemas.microsoft.com/office/powerpoint/2010/main" val="38297930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dirty="0" smtClean="0">
                <a:latin typeface="Quicksand" pitchFamily="18" charset="0"/>
              </a:rPr>
              <a:t>One thing to clear up – </a:t>
            </a:r>
            <a:r>
              <a:rPr lang="en-US" b="1" dirty="0" smtClean="0">
                <a:latin typeface="Quicksand" pitchFamily="18" charset="0"/>
              </a:rPr>
              <a:t>infinity is not a number</a:t>
            </a:r>
            <a:r>
              <a:rPr lang="en-US" dirty="0" smtClean="0">
                <a:latin typeface="Quicksand" pitchFamily="18" charset="0"/>
              </a:rPr>
              <a:t>. No sir/ma’am, infinity is the concept as a function or axis moves increasingly further right or left. That’s why any limit that evaluates to infinity can be written as undefined.</a:t>
            </a:r>
            <a:endParaRPr lang="en-US" dirty="0">
              <a:latin typeface="Quicksand" pitchFamily="18" charset="0"/>
            </a:endParaRPr>
          </a:p>
        </p:txBody>
      </p:sp>
      <p:sp>
        <p:nvSpPr>
          <p:cNvPr id="3" name="Title 2"/>
          <p:cNvSpPr>
            <a:spLocks noGrp="1"/>
          </p:cNvSpPr>
          <p:nvPr>
            <p:ph type="title"/>
          </p:nvPr>
        </p:nvSpPr>
        <p:spPr/>
        <p:txBody>
          <a:bodyPr/>
          <a:lstStyle/>
          <a:p>
            <a:r>
              <a:rPr lang="en-US" dirty="0" smtClean="0">
                <a:latin typeface="Quicksand" pitchFamily="18" charset="0"/>
              </a:rPr>
              <a:t>Finite limits to Infinity</a:t>
            </a:r>
            <a:endParaRPr lang="en-US" dirty="0">
              <a:latin typeface="Quicksand" pitchFamily="18" charset="0"/>
            </a:endParaRPr>
          </a:p>
        </p:txBody>
      </p:sp>
    </p:spTree>
    <p:extLst>
      <p:ext uri="{BB962C8B-B14F-4D97-AF65-F5344CB8AC3E}">
        <p14:creationId xmlns:p14="http://schemas.microsoft.com/office/powerpoint/2010/main" val="23187269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313</TotalTime>
  <Words>1336</Words>
  <Application>Microsoft Office PowerPoint</Application>
  <PresentationFormat>On-screen Show (4:3)</PresentationFormat>
  <Paragraphs>91</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Quicksand</vt:lpstr>
      <vt:lpstr>Franklin Gothic Medium</vt:lpstr>
      <vt:lpstr>Wingdings 2</vt:lpstr>
      <vt:lpstr>Wingdings</vt:lpstr>
      <vt:lpstr>Cambria Math</vt:lpstr>
      <vt:lpstr>Grid</vt:lpstr>
      <vt:lpstr>Limits and Continuity</vt:lpstr>
      <vt:lpstr>2.1 rates of Change and Limits</vt:lpstr>
      <vt:lpstr>Average and instantaneous speed</vt:lpstr>
      <vt:lpstr>Instantaneous Speed</vt:lpstr>
      <vt:lpstr>Try it out, Dog</vt:lpstr>
      <vt:lpstr>Some properties of limits</vt:lpstr>
      <vt:lpstr>Woo table party time</vt:lpstr>
      <vt:lpstr>2.2 Limits involving infinity</vt:lpstr>
      <vt:lpstr>Finite limits to Infinity</vt:lpstr>
      <vt:lpstr>Computing Limits with Infinity</vt:lpstr>
      <vt:lpstr>Table Party Time Part 2</vt:lpstr>
      <vt:lpstr>2.3 Continuity</vt:lpstr>
      <vt:lpstr>Removing a Discontinuity</vt:lpstr>
      <vt:lpstr>2.4 Rates of Change and Tangent Lines</vt:lpstr>
      <vt:lpstr>Finding Tangent Lines</vt:lpstr>
      <vt:lpstr>Tangent Lines Part Zwei</vt:lpstr>
      <vt:lpstr>Tangent Lines Part Tres</vt:lpstr>
      <vt:lpstr>Table Party numéro trois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DG</dc:creator>
  <cp:lastModifiedBy>DG</cp:lastModifiedBy>
  <cp:revision>34</cp:revision>
  <dcterms:created xsi:type="dcterms:W3CDTF">2013-09-29T23:35:52Z</dcterms:created>
  <dcterms:modified xsi:type="dcterms:W3CDTF">2013-10-01T05:07:17Z</dcterms:modified>
</cp:coreProperties>
</file>